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61" r:id="rId4"/>
    <p:sldId id="263" r:id="rId5"/>
    <p:sldId id="264" r:id="rId6"/>
    <p:sldId id="265" r:id="rId7"/>
    <p:sldId id="266" r:id="rId8"/>
    <p:sldId id="267" r:id="rId9"/>
    <p:sldId id="268" r:id="rId10"/>
  </p:sldIdLst>
  <p:sldSz cx="12192000" cy="6858000"/>
  <p:notesSz cx="6858000" cy="9144000"/>
  <p:defaultTextStyle>
    <a:defPPr>
      <a:defRPr lang="pl-P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C90984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3" autoAdjust="0"/>
    <p:restoredTop sz="94660"/>
  </p:normalViewPr>
  <p:slideViewPr>
    <p:cSldViewPr snapToGrid="0">
      <p:cViewPr varScale="1">
        <p:scale>
          <a:sx n="74" d="100"/>
          <a:sy n="74" d="100"/>
        </p:scale>
        <p:origin x="564" y="84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ajd tytuł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Podtytuł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pl-PL" smtClean="0"/>
              <a:t>Kliknij, aby edytować styl wzorca podtytułu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0C7A-5085-49BD-84F7-A0591BE27318}" type="datetimeFigureOut">
              <a:rPr lang="pl-PL" smtClean="0"/>
              <a:t>2015-06-18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7FB-9127-4C9C-A9DF-9F32C9AD1C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515582558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ytuł i tekst pionow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0C7A-5085-49BD-84F7-A0591BE27318}" type="datetimeFigureOut">
              <a:rPr lang="pl-PL" smtClean="0"/>
              <a:t>2015-06-18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7FB-9127-4C9C-A9DF-9F32C9AD1C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65486224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ytuł pionowy i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pionowy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ytułu pionowego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0C7A-5085-49BD-84F7-A0591BE27318}" type="datetimeFigureOut">
              <a:rPr lang="pl-PL" smtClean="0"/>
              <a:t>2015-06-18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7FB-9127-4C9C-A9DF-9F32C9AD1C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2796479767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ytuł i zawartoś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0C7A-5085-49BD-84F7-A0591BE27318}" type="datetimeFigureOut">
              <a:rPr lang="pl-PL" smtClean="0"/>
              <a:t>2015-06-18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7FB-9127-4C9C-A9DF-9F32C9AD1C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583994761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Nagłówek sekcj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0C7A-5085-49BD-84F7-A0591BE27318}" type="datetimeFigureOut">
              <a:rPr lang="pl-PL" smtClean="0"/>
              <a:t>2015-06-18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7FB-9127-4C9C-A9DF-9F32C9AD1C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887138780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wa elementy zawartości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0C7A-5085-49BD-84F7-A0591BE27318}" type="datetimeFigureOut">
              <a:rPr lang="pl-PL" smtClean="0"/>
              <a:t>2015-06-18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7FB-9127-4C9C-A9DF-9F32C9AD1C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83920606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Porównani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4" name="Symbol zastępczy zawartości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5" name="Symbol zastępczy tekstu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6" name="Symbol zastępczy zawartości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7" name="Symbol zastępczy daty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0C7A-5085-49BD-84F7-A0591BE27318}" type="datetimeFigureOut">
              <a:rPr lang="pl-PL" smtClean="0"/>
              <a:t>2015-06-18</a:t>
            </a:fld>
            <a:endParaRPr lang="pl-PL"/>
          </a:p>
        </p:txBody>
      </p:sp>
      <p:sp>
        <p:nvSpPr>
          <p:cNvPr id="8" name="Symbol zastępczy stopki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9" name="Symbol zastępczy numeru slajdu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7FB-9127-4C9C-A9DF-9F32C9AD1C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448215885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ylko tytu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daty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0C7A-5085-49BD-84F7-A0591BE27318}" type="datetimeFigureOut">
              <a:rPr lang="pl-PL" smtClean="0"/>
              <a:t>2015-06-18</a:t>
            </a:fld>
            <a:endParaRPr lang="pl-PL"/>
          </a:p>
        </p:txBody>
      </p:sp>
      <p:sp>
        <p:nvSpPr>
          <p:cNvPr id="4" name="Symbol zastępczy stopki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5" name="Symbol zastępczy numeru slajdu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7FB-9127-4C9C-A9DF-9F32C9AD1C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65490030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Pust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daty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0C7A-5085-49BD-84F7-A0591BE27318}" type="datetimeFigureOut">
              <a:rPr lang="pl-PL" smtClean="0"/>
              <a:t>2015-06-18</a:t>
            </a:fld>
            <a:endParaRPr lang="pl-PL"/>
          </a:p>
        </p:txBody>
      </p:sp>
      <p:sp>
        <p:nvSpPr>
          <p:cNvPr id="3" name="Symbol zastępczy stopki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4" name="Symbol zastępczy numeru slajdu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7FB-9127-4C9C-A9DF-9F32C9AD1C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409897026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Zawartość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zawartości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0C7A-5085-49BD-84F7-A0591BE27318}" type="datetimeFigureOut">
              <a:rPr lang="pl-PL" smtClean="0"/>
              <a:t>2015-06-18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7FB-9127-4C9C-A9DF-9F32C9AD1C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198381687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Obraz z podpisem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obrazu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pl-PL"/>
          </a:p>
        </p:txBody>
      </p:sp>
      <p:sp>
        <p:nvSpPr>
          <p:cNvPr id="4" name="Symbol zastępczy tekstu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pl-PL" smtClean="0"/>
              <a:t>Kliknij, aby edytować style wzorca tekstu</a:t>
            </a:r>
          </a:p>
        </p:txBody>
      </p:sp>
      <p:sp>
        <p:nvSpPr>
          <p:cNvPr id="5" name="Symbol zastępczy daty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E280C7A-5085-49BD-84F7-A0591BE27318}" type="datetimeFigureOut">
              <a:rPr lang="pl-PL" smtClean="0"/>
              <a:t>2015-06-18</a:t>
            </a:fld>
            <a:endParaRPr lang="pl-PL"/>
          </a:p>
        </p:txBody>
      </p:sp>
      <p:sp>
        <p:nvSpPr>
          <p:cNvPr id="6" name="Symbol zastępczy stopki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pl-PL"/>
          </a:p>
        </p:txBody>
      </p:sp>
      <p:sp>
        <p:nvSpPr>
          <p:cNvPr id="7" name="Symbol zastępczy numeru slajdu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CC187FB-9127-4C9C-A9DF-9F32C9AD1C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91078230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ymbol zastępczy tytułu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pl-PL" smtClean="0"/>
              <a:t>Kliknij, aby edytować styl</a:t>
            </a:r>
            <a:endParaRPr lang="pl-PL"/>
          </a:p>
        </p:txBody>
      </p:sp>
      <p:sp>
        <p:nvSpPr>
          <p:cNvPr id="3" name="Symbol zastępczy tekstu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pl-PL" smtClean="0"/>
              <a:t>Kliknij, aby edytować style wzorca tekstu</a:t>
            </a:r>
          </a:p>
          <a:p>
            <a:pPr lvl="1"/>
            <a:r>
              <a:rPr lang="pl-PL" smtClean="0"/>
              <a:t>Drugi poziom</a:t>
            </a:r>
          </a:p>
          <a:p>
            <a:pPr lvl="2"/>
            <a:r>
              <a:rPr lang="pl-PL" smtClean="0"/>
              <a:t>Trzeci poziom</a:t>
            </a:r>
          </a:p>
          <a:p>
            <a:pPr lvl="3"/>
            <a:r>
              <a:rPr lang="pl-PL" smtClean="0"/>
              <a:t>Czwarty poziom</a:t>
            </a:r>
          </a:p>
          <a:p>
            <a:pPr lvl="4"/>
            <a:r>
              <a:rPr lang="pl-PL" smtClean="0"/>
              <a:t>Piąty poziom</a:t>
            </a:r>
            <a:endParaRPr lang="pl-PL"/>
          </a:p>
        </p:txBody>
      </p:sp>
      <p:sp>
        <p:nvSpPr>
          <p:cNvPr id="4" name="Symbol zastępczy daty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E280C7A-5085-49BD-84F7-A0591BE27318}" type="datetimeFigureOut">
              <a:rPr lang="pl-PL" smtClean="0"/>
              <a:t>2015-06-18</a:t>
            </a:fld>
            <a:endParaRPr lang="pl-PL"/>
          </a:p>
        </p:txBody>
      </p:sp>
      <p:sp>
        <p:nvSpPr>
          <p:cNvPr id="5" name="Symbol zastępczy stopki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pl-PL"/>
          </a:p>
        </p:txBody>
      </p:sp>
      <p:sp>
        <p:nvSpPr>
          <p:cNvPr id="6" name="Symbol zastępczy numeru slajdu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CC187FB-9127-4C9C-A9DF-9F32C9AD1CCD}" type="slidenum">
              <a:rPr lang="pl-PL" smtClean="0"/>
              <a:t>‹#›</a:t>
            </a:fld>
            <a:endParaRPr lang="pl-PL"/>
          </a:p>
        </p:txBody>
      </p:sp>
    </p:spTree>
    <p:extLst>
      <p:ext uri="{BB962C8B-B14F-4D97-AF65-F5344CB8AC3E}">
        <p14:creationId xmlns:p14="http://schemas.microsoft.com/office/powerpoint/2010/main" val="300581622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pl-P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8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gif"/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3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6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19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png"/><Relationship Id="rId2" Type="http://schemas.openxmlformats.org/officeDocument/2006/relationships/image" Target="../media/image20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gif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4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6.xml"/><Relationship Id="rId4" Type="http://schemas.openxmlformats.org/officeDocument/2006/relationships/image" Target="../media/image27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Relationship Id="rId5" Type="http://schemas.openxmlformats.org/officeDocument/2006/relationships/image" Target="../media/image31.png"/><Relationship Id="rId4" Type="http://schemas.openxmlformats.org/officeDocument/2006/relationships/image" Target="../media/image3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4" name="Prostokąt 3"/>
          <p:cNvSpPr/>
          <p:nvPr/>
        </p:nvSpPr>
        <p:spPr>
          <a:xfrm>
            <a:off x="536621" y="2582680"/>
            <a:ext cx="11157396" cy="144655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8800" b="1" i="1" dirty="0" smtClean="0">
                <a:solidFill>
                  <a:srgbClr val="0070C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„Z komputerem n@ Ty”</a:t>
            </a:r>
            <a:endParaRPr lang="pl-PL" sz="8800" b="1" i="1" dirty="0">
              <a:solidFill>
                <a:srgbClr val="0070C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60608" y="246967"/>
            <a:ext cx="2622998" cy="2400043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9072510" y="251074"/>
            <a:ext cx="2621507" cy="2395936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072510" y="4046953"/>
            <a:ext cx="2621507" cy="2395936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62099" y="4046953"/>
            <a:ext cx="2621507" cy="239593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77928485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ripple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1078" y="98225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Jak korzystać z komputera?</a:t>
            </a:r>
            <a:endParaRPr lang="pl-PL" sz="6600" b="1" dirty="0">
              <a:solidFill>
                <a:srgbClr val="7030A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588393" y="1423788"/>
            <a:ext cx="9015211" cy="526297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1. </a:t>
            </a:r>
            <a:r>
              <a:rPr lang="pl-PL" sz="2800" b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żywaj 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komputera zgodnie z jego przeznaczeniem</a:t>
            </a:r>
          </a:p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2. </a:t>
            </a:r>
            <a:r>
              <a:rPr lang="pl-PL" sz="2800" b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onserwuj 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swój sprzęt</a:t>
            </a:r>
          </a:p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3. </a:t>
            </a:r>
            <a:r>
              <a:rPr lang="pl-PL" sz="2800" b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ie 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używaj go nadmiernie</a:t>
            </a:r>
          </a:p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4. </a:t>
            </a:r>
            <a:r>
              <a:rPr lang="pl-PL" sz="2800" b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C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hroń 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przed wirusami</a:t>
            </a:r>
          </a:p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5. Oczyszczaj 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go z kurzu i z wszelkich innych zabrudzeń</a:t>
            </a:r>
          </a:p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6. </a:t>
            </a:r>
            <a:r>
              <a:rPr lang="pl-PL" sz="2800" b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ie 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jedz posiłków ani nie pij napojów przy komputerze</a:t>
            </a:r>
          </a:p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7. </a:t>
            </a:r>
            <a:r>
              <a:rPr lang="pl-PL" sz="2800" b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ie 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dopuszczaj do podgryzania przez zwierzęta</a:t>
            </a:r>
          </a:p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8. </a:t>
            </a:r>
            <a:r>
              <a:rPr lang="pl-PL" sz="2800" b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U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suwaj pliki, 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których nie używasz</a:t>
            </a:r>
          </a:p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9. </a:t>
            </a:r>
            <a:r>
              <a:rPr lang="pl-PL" sz="2800" b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baj 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 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otoczenie, 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 którym przebywa komputer</a:t>
            </a:r>
          </a:p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10. </a:t>
            </a:r>
            <a:r>
              <a:rPr lang="pl-PL" sz="2800" b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ie 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dopuszczaj do przegrzania się sprzętu</a:t>
            </a:r>
          </a:p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11. </a:t>
            </a:r>
            <a:r>
              <a:rPr lang="pl-PL" sz="2800" b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racuj 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przy komputerze tyle ile musisz</a:t>
            </a:r>
          </a:p>
          <a:p>
            <a:pPr algn="ctr"/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13. </a:t>
            </a:r>
            <a:r>
              <a:rPr lang="pl-PL" sz="2800" b="1" dirty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D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baj </a:t>
            </a:r>
            <a:r>
              <a:rPr lang="pl-PL" sz="2800" b="1" dirty="0" smtClean="0">
                <a:solidFill>
                  <a:srgbClr val="002060"/>
                </a:solidFill>
                <a:effectLst>
                  <a:glow rad="1397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o odpowiednie oświetlenie</a:t>
            </a:r>
            <a:endParaRPr lang="pl-PL" sz="2800" b="1" dirty="0">
              <a:solidFill>
                <a:srgbClr val="002060"/>
              </a:solidFill>
              <a:effectLst>
                <a:glow rad="1397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16726" y="4443904"/>
            <a:ext cx="2006019" cy="2017482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189057" y="1552372"/>
            <a:ext cx="1865289" cy="1876628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6726" y="1252258"/>
            <a:ext cx="1926903" cy="1926903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10127843" y="4754168"/>
            <a:ext cx="1926503" cy="193259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042124031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3900">
        <p14:glitter pattern="hexago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Obraz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5" name="Elipsa 4"/>
          <p:cNvSpPr/>
          <p:nvPr/>
        </p:nvSpPr>
        <p:spPr>
          <a:xfrm>
            <a:off x="1261928" y="1321619"/>
            <a:ext cx="9925721" cy="542489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966989" y="107547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72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</a:t>
            </a:r>
            <a:r>
              <a:rPr lang="pl-PL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</a:t>
            </a:r>
            <a:r>
              <a:rPr lang="pl-PL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7200" b="1" dirty="0" smtClean="0">
                <a:solidFill>
                  <a:srgbClr val="00206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7200" b="1" dirty="0" smtClean="0">
                <a:solidFill>
                  <a:srgbClr val="7030A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endParaRPr lang="pl-PL" sz="7200" b="1" dirty="0">
              <a:solidFill>
                <a:srgbClr val="7030A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1427944" y="1791213"/>
            <a:ext cx="9593688" cy="470898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4400" b="1" i="1" dirty="0">
                <a:ln>
                  <a:solidFill>
                    <a:srgbClr val="0070C0"/>
                  </a:solidFill>
                </a:ln>
                <a:solidFill>
                  <a:srgbClr val="0070C0"/>
                </a:solidFill>
              </a:rPr>
              <a:t>•</a:t>
            </a:r>
            <a:r>
              <a:rPr lang="pl-PL" sz="4400" b="1" i="1" dirty="0"/>
              <a:t> </a:t>
            </a:r>
            <a:r>
              <a:rPr lang="pl-PL" sz="4400" b="1" i="1" dirty="0">
                <a:ln>
                  <a:solidFill>
                    <a:srgbClr val="0070C0"/>
                  </a:solidFill>
                </a:ln>
              </a:rPr>
              <a:t>komputer ułatwia naukę </a:t>
            </a:r>
          </a:p>
          <a:p>
            <a:pPr algn="ctr"/>
            <a:r>
              <a:rPr lang="pl-PL" sz="4400" b="1" i="1" dirty="0">
                <a:solidFill>
                  <a:srgbClr val="0070C0"/>
                </a:solidFill>
              </a:rPr>
              <a:t>•</a:t>
            </a:r>
            <a:r>
              <a:rPr lang="pl-PL" sz="4400" b="1" i="1" dirty="0"/>
              <a:t> </a:t>
            </a:r>
            <a:r>
              <a:rPr lang="pl-PL" sz="4400" b="1" i="1" dirty="0">
                <a:ln>
                  <a:solidFill>
                    <a:srgbClr val="0070C0"/>
                  </a:solidFill>
                </a:ln>
              </a:rPr>
              <a:t>komputer </a:t>
            </a:r>
            <a:r>
              <a:rPr lang="pl-PL" sz="4400" b="1" i="1" dirty="0" smtClean="0">
                <a:ln>
                  <a:solidFill>
                    <a:srgbClr val="0070C0"/>
                  </a:solidFill>
                </a:ln>
              </a:rPr>
              <a:t>umożliwia </a:t>
            </a:r>
            <a:r>
              <a:rPr lang="pl-PL" sz="4400" b="1" i="1" dirty="0">
                <a:ln>
                  <a:solidFill>
                    <a:srgbClr val="0070C0"/>
                  </a:solidFill>
                </a:ln>
              </a:rPr>
              <a:t>dostęp </a:t>
            </a:r>
            <a:endParaRPr lang="pl-PL" sz="4400" b="1" i="1" dirty="0" smtClean="0">
              <a:ln>
                <a:solidFill>
                  <a:srgbClr val="0070C0"/>
                </a:solidFill>
              </a:ln>
            </a:endParaRPr>
          </a:p>
          <a:p>
            <a:pPr algn="ctr"/>
            <a:r>
              <a:rPr lang="pl-PL" sz="4400" b="1" i="1" dirty="0" smtClean="0">
                <a:ln>
                  <a:solidFill>
                    <a:srgbClr val="0070C0"/>
                  </a:solidFill>
                </a:ln>
              </a:rPr>
              <a:t>do </a:t>
            </a:r>
            <a:r>
              <a:rPr lang="pl-PL" sz="4400" b="1" i="1" dirty="0">
                <a:ln>
                  <a:solidFill>
                    <a:srgbClr val="0070C0"/>
                  </a:solidFill>
                </a:ln>
              </a:rPr>
              <a:t>ogromnych zasobów informacji </a:t>
            </a:r>
          </a:p>
          <a:p>
            <a:pPr algn="ctr"/>
            <a:r>
              <a:rPr lang="pl-PL" sz="4400" b="1" i="1" dirty="0">
                <a:solidFill>
                  <a:srgbClr val="0070C0"/>
                </a:solidFill>
              </a:rPr>
              <a:t>•</a:t>
            </a:r>
            <a:r>
              <a:rPr lang="pl-PL" sz="4400" b="1" i="1" dirty="0"/>
              <a:t> </a:t>
            </a:r>
            <a:r>
              <a:rPr lang="pl-PL" sz="4400" b="1" i="1" dirty="0">
                <a:ln>
                  <a:solidFill>
                    <a:srgbClr val="0070C0"/>
                  </a:solidFill>
                </a:ln>
              </a:rPr>
              <a:t>komputer jest źródłem nauki </a:t>
            </a:r>
          </a:p>
          <a:p>
            <a:pPr algn="ctr"/>
            <a:r>
              <a:rPr lang="pl-PL" sz="4400" b="1" i="1" dirty="0">
                <a:solidFill>
                  <a:srgbClr val="0070C0"/>
                </a:solidFill>
              </a:rPr>
              <a:t>•</a:t>
            </a:r>
            <a:r>
              <a:rPr lang="pl-PL" sz="4400" b="1" i="1" dirty="0"/>
              <a:t> </a:t>
            </a:r>
            <a:r>
              <a:rPr lang="pl-PL" sz="4400" b="1" i="1" dirty="0">
                <a:ln>
                  <a:solidFill>
                    <a:srgbClr val="0070C0"/>
                  </a:solidFill>
                </a:ln>
              </a:rPr>
              <a:t>komputer rozwija zainteresowania </a:t>
            </a:r>
          </a:p>
          <a:p>
            <a:pPr algn="ctr"/>
            <a:r>
              <a:rPr lang="pl-PL" sz="4400" b="1" i="1" dirty="0">
                <a:solidFill>
                  <a:srgbClr val="0070C0"/>
                </a:solidFill>
              </a:rPr>
              <a:t>•</a:t>
            </a:r>
            <a:r>
              <a:rPr lang="pl-PL" sz="4400" b="1" i="1" dirty="0"/>
              <a:t> </a:t>
            </a:r>
            <a:r>
              <a:rPr lang="pl-PL" sz="4400" b="1" i="1" dirty="0">
                <a:ln>
                  <a:solidFill>
                    <a:srgbClr val="0070C0"/>
                  </a:solidFill>
                </a:ln>
              </a:rPr>
              <a:t>komputer dostarcza rozrywki</a:t>
            </a:r>
          </a:p>
          <a:p>
            <a:pPr algn="ctr"/>
            <a:r>
              <a:rPr lang="pl-PL" sz="3200" b="1" i="1" dirty="0"/>
              <a:t> </a:t>
            </a:r>
          </a:p>
        </p:txBody>
      </p:sp>
      <p:pic>
        <p:nvPicPr>
          <p:cNvPr id="1026" name="Picture 2" descr="http://solectwojelonek.pl/wp-content/uploads/2014/09/komputer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947" y="4506686"/>
            <a:ext cx="2021381" cy="211666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92617" y="4680811"/>
            <a:ext cx="2024047" cy="21215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01807366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crush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53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63957" y="236336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Co to jest </a:t>
            </a:r>
            <a:r>
              <a:rPr lang="pl-PL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9600" b="1" dirty="0" smtClean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nternet</a:t>
            </a:r>
            <a:r>
              <a:rPr lang="pl-PL" sz="9600" b="1" dirty="0">
                <a:solidFill>
                  <a:srgbClr val="C000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?</a:t>
            </a:r>
          </a:p>
        </p:txBody>
      </p:sp>
      <p:sp>
        <p:nvSpPr>
          <p:cNvPr id="3" name="Prostokąt 2"/>
          <p:cNvSpPr/>
          <p:nvPr/>
        </p:nvSpPr>
        <p:spPr>
          <a:xfrm>
            <a:off x="407832" y="1652051"/>
            <a:ext cx="6997520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n>
                  <a:solidFill>
                    <a:srgbClr val="FFC000"/>
                  </a:solidFill>
                </a:ln>
              </a:rPr>
              <a:t>Internet </a:t>
            </a:r>
            <a:r>
              <a:rPr lang="pl-PL" sz="3600" b="1" dirty="0" smtClean="0">
                <a:ln>
                  <a:solidFill>
                    <a:srgbClr val="FFC000"/>
                  </a:solidFill>
                </a:ln>
              </a:rPr>
              <a:t>– </a:t>
            </a:r>
            <a:r>
              <a:rPr lang="pl-PL" sz="3600" b="1" dirty="0">
                <a:ln>
                  <a:solidFill>
                    <a:srgbClr val="FFC000"/>
                  </a:solidFill>
                </a:ln>
              </a:rPr>
              <a:t>ogólnoświatowa sieć komputerowa, określana również jako sieć </a:t>
            </a:r>
            <a:r>
              <a:rPr lang="pl-PL" sz="3600" b="1" dirty="0" smtClean="0">
                <a:ln>
                  <a:solidFill>
                    <a:srgbClr val="FFC000"/>
                  </a:solidFill>
                </a:ln>
              </a:rPr>
              <a:t>sieci. </a:t>
            </a:r>
          </a:p>
          <a:p>
            <a:pPr algn="ctr"/>
            <a:r>
              <a:rPr lang="pl-PL" sz="3600" b="1" dirty="0" smtClean="0">
                <a:ln>
                  <a:solidFill>
                    <a:srgbClr val="FFC000"/>
                  </a:solidFill>
                </a:ln>
              </a:rPr>
              <a:t>W </a:t>
            </a:r>
            <a:r>
              <a:rPr lang="pl-PL" sz="3600" b="1" dirty="0">
                <a:ln>
                  <a:solidFill>
                    <a:srgbClr val="FFC000"/>
                  </a:solidFill>
                </a:ln>
              </a:rPr>
              <a:t>znaczeniu informatycznym Internet to przestrzeń adresów IP przydzielonych hostom </a:t>
            </a:r>
            <a:endParaRPr lang="pl-PL" sz="3600" b="1" dirty="0" smtClean="0">
              <a:ln>
                <a:solidFill>
                  <a:srgbClr val="FFC000"/>
                </a:solidFill>
              </a:ln>
            </a:endParaRPr>
          </a:p>
          <a:p>
            <a:pPr algn="ctr"/>
            <a:r>
              <a:rPr lang="pl-PL" sz="3600" b="1" dirty="0" smtClean="0">
                <a:ln>
                  <a:solidFill>
                    <a:srgbClr val="FFC000"/>
                  </a:solidFill>
                </a:ln>
              </a:rPr>
              <a:t>i </a:t>
            </a:r>
            <a:r>
              <a:rPr lang="pl-PL" sz="3600" b="1" dirty="0">
                <a:ln>
                  <a:solidFill>
                    <a:srgbClr val="FFC000"/>
                  </a:solidFill>
                </a:ln>
              </a:rPr>
              <a:t>serwerom połączonym </a:t>
            </a:r>
            <a:endParaRPr lang="pl-PL" sz="3600" b="1" dirty="0" smtClean="0">
              <a:ln>
                <a:solidFill>
                  <a:srgbClr val="FFC000"/>
                </a:solidFill>
              </a:ln>
            </a:endParaRPr>
          </a:p>
          <a:p>
            <a:pPr algn="ctr"/>
            <a:r>
              <a:rPr lang="pl-PL" sz="3600" b="1" dirty="0" smtClean="0">
                <a:ln>
                  <a:solidFill>
                    <a:srgbClr val="FFC000"/>
                  </a:solidFill>
                </a:ln>
              </a:rPr>
              <a:t>za </a:t>
            </a:r>
            <a:r>
              <a:rPr lang="pl-PL" sz="3600" b="1" dirty="0">
                <a:ln>
                  <a:solidFill>
                    <a:srgbClr val="FFC000"/>
                  </a:solidFill>
                </a:ln>
              </a:rPr>
              <a:t>pomocą urządzeń </a:t>
            </a:r>
            <a:r>
              <a:rPr lang="pl-PL" sz="3600" b="1" dirty="0" smtClean="0">
                <a:ln>
                  <a:solidFill>
                    <a:srgbClr val="FFC000"/>
                  </a:solidFill>
                </a:ln>
              </a:rPr>
              <a:t>sieciowych.</a:t>
            </a:r>
            <a:endParaRPr lang="pl-PL" sz="3600" b="1" dirty="0">
              <a:ln>
                <a:solidFill>
                  <a:srgbClr val="FFC000"/>
                </a:solidFill>
              </a:ln>
            </a:endParaRPr>
          </a:p>
        </p:txBody>
      </p:sp>
      <p:pic>
        <p:nvPicPr>
          <p:cNvPr id="1026" name="Picture 2" descr="http://cdn.toptenreviews.com/rev/site/cms/category_headers/55-h_main-w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67394" y="1663849"/>
            <a:ext cx="4982937" cy="22503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" name="Obraz 4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275939" y="3914208"/>
            <a:ext cx="2565848" cy="25658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81238179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2000">
        <p15:prstTrans prst="wind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6" presetClass="entr" presetSubtype="16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ircle(in)">
                                      <p:cBhvr>
                                        <p:cTn id="12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Obraz 5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851079" y="197700"/>
            <a:ext cx="10515600" cy="1325563"/>
          </a:xfrm>
        </p:spPr>
        <p:txBody>
          <a:bodyPr>
            <a:noAutofit/>
            <a:scene3d>
              <a:camera prst="perspectiveBelow"/>
              <a:lightRig rig="threePt" dir="t"/>
            </a:scene3d>
          </a:bodyPr>
          <a:lstStyle/>
          <a:p>
            <a:pPr algn="ctr"/>
            <a:r>
              <a:rPr lang="pl-PL" sz="8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Promowanie </a:t>
            </a:r>
            <a:r>
              <a:rPr lang="pl-PL" sz="8000" b="1" dirty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8000" b="1" dirty="0" smtClean="0">
                <a:effectLst>
                  <a:outerShdw blurRad="50800" dist="38100" algn="l" rotWithShape="0">
                    <a:prstClr val="black">
                      <a:alpha val="40000"/>
                    </a:prst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nternetu </a:t>
            </a:r>
            <a:endParaRPr lang="pl-PL" sz="8000" b="1" dirty="0">
              <a:effectLst>
                <a:outerShdw blurRad="50800" dist="38100" algn="l" rotWithShape="0">
                  <a:prstClr val="black">
                    <a:alpha val="40000"/>
                  </a:prst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4" name="Objaśnienie w chmurce 3"/>
          <p:cNvSpPr/>
          <p:nvPr/>
        </p:nvSpPr>
        <p:spPr>
          <a:xfrm>
            <a:off x="231821" y="1957589"/>
            <a:ext cx="6065949" cy="3648277"/>
          </a:xfrm>
          <a:prstGeom prst="cloud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Pierwszą zaletą Internetu jest szybka komunikacja </a:t>
            </a:r>
            <a:endParaRPr lang="pl-PL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użytkownikami </a:t>
            </a:r>
            <a:endParaRPr lang="pl-PL" sz="3200" b="1" dirty="0" smtClean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  <a:p>
            <a:pPr algn="ctr"/>
            <a:r>
              <a:rPr lang="pl-PL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na </a:t>
            </a:r>
            <a:r>
              <a:rPr lang="pl-PL" sz="3200" b="1" dirty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całym </a:t>
            </a:r>
            <a:r>
              <a:rPr lang="pl-PL" sz="3200" b="1" dirty="0" smtClean="0">
                <a:solidFill>
                  <a:srgbClr val="FFFF0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świecie.</a:t>
            </a:r>
            <a:endParaRPr lang="pl-PL" sz="3200" b="1" dirty="0">
              <a:solidFill>
                <a:srgbClr val="FFFF0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5" name="Schemat blokowy: proces alternatywny 4"/>
          <p:cNvSpPr/>
          <p:nvPr/>
        </p:nvSpPr>
        <p:spPr>
          <a:xfrm>
            <a:off x="6658377" y="2115689"/>
            <a:ext cx="5069983" cy="3860107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Drugą </a:t>
            </a:r>
            <a:r>
              <a:rPr lang="pl-PL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zaletą, </a:t>
            </a:r>
          </a:p>
          <a:p>
            <a:pPr algn="ctr"/>
            <a:r>
              <a:rPr lang="pl-PL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którą </a:t>
            </a:r>
            <a:r>
              <a:rPr lang="pl-PL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daje nam Internet jest możliwość znalezienia </a:t>
            </a:r>
            <a:r>
              <a:rPr lang="pl-PL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pracy, </a:t>
            </a:r>
          </a:p>
          <a:p>
            <a:pPr algn="ctr"/>
            <a:r>
              <a:rPr lang="pl-PL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tak </a:t>
            </a:r>
            <a:r>
              <a:rPr lang="pl-PL" sz="3200" b="1" dirty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bardzo poszukiwanej przez wiele </a:t>
            </a:r>
            <a:r>
              <a:rPr lang="pl-PL" sz="3200" b="1" dirty="0" smtClean="0">
                <a:solidFill>
                  <a:srgbClr val="00B0F0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ludzi.</a:t>
            </a:r>
            <a:endParaRPr lang="pl-PL" sz="3200" b="1" dirty="0">
              <a:solidFill>
                <a:srgbClr val="00B0F0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699515" y="3481149"/>
            <a:ext cx="1002186" cy="1002186"/>
          </a:xfrm>
          <a:prstGeom prst="rect">
            <a:avLst/>
          </a:prstGeom>
        </p:spPr>
      </p:pic>
      <p:pic>
        <p:nvPicPr>
          <p:cNvPr id="1028" name="Picture 4" descr="https://lh5.ggpht.com/1CxNUEdzrREikWZoaHIU5J63x2gOxTb7R-ZIbJd51uPBFt0jUj8AX2bMOhKiIBcuAqtH=w30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9471" y="3374752"/>
            <a:ext cx="1403216" cy="140321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4742046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000">
        <p14:vortex dir="r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4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21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2" fill="hold">
                      <p:stCondLst>
                        <p:cond delay="indefinite"/>
                      </p:stCondLst>
                      <p:childTnLst>
                        <p:par>
                          <p:cTn id="23" fill="hold">
                            <p:stCondLst>
                              <p:cond delay="0"/>
                            </p:stCondLst>
                            <p:childTnLst>
                              <p:par>
                                <p:cTn id="2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3" name="Objaśnienie owalne 2"/>
          <p:cNvSpPr/>
          <p:nvPr/>
        </p:nvSpPr>
        <p:spPr>
          <a:xfrm>
            <a:off x="193183" y="1151803"/>
            <a:ext cx="5653826" cy="4072606"/>
          </a:xfrm>
          <a:prstGeom prst="wedgeEllipseCallou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600" b="1" i="1" dirty="0">
                <a:ln>
                  <a:solidFill>
                    <a:srgbClr val="FF0000"/>
                  </a:solidFill>
                </a:ln>
              </a:rPr>
              <a:t>Następnym plusem korzystania </a:t>
            </a:r>
            <a:endParaRPr lang="pl-PL" sz="3600" b="1" i="1" dirty="0" smtClean="0">
              <a:ln>
                <a:solidFill>
                  <a:srgbClr val="FF0000"/>
                </a:solidFill>
              </a:ln>
            </a:endParaRPr>
          </a:p>
          <a:p>
            <a:pPr algn="ctr"/>
            <a:r>
              <a:rPr lang="pl-PL" sz="3600" b="1" i="1" dirty="0" smtClean="0">
                <a:ln>
                  <a:solidFill>
                    <a:srgbClr val="FF0000"/>
                  </a:solidFill>
                </a:ln>
              </a:rPr>
              <a:t>z </a:t>
            </a:r>
            <a:r>
              <a:rPr lang="pl-PL" sz="3600" b="1" i="1" dirty="0">
                <a:ln>
                  <a:solidFill>
                    <a:srgbClr val="FF0000"/>
                  </a:solidFill>
                </a:ln>
              </a:rPr>
              <a:t>Internetu jest korzystanie </a:t>
            </a:r>
            <a:endParaRPr lang="pl-PL" sz="3600" b="1" i="1" dirty="0" smtClean="0">
              <a:ln>
                <a:solidFill>
                  <a:srgbClr val="FF0000"/>
                </a:solidFill>
              </a:ln>
            </a:endParaRPr>
          </a:p>
          <a:p>
            <a:pPr algn="ctr"/>
            <a:r>
              <a:rPr lang="pl-PL" sz="3600" b="1" i="1" dirty="0" smtClean="0">
                <a:ln>
                  <a:solidFill>
                    <a:srgbClr val="FF0000"/>
                  </a:solidFill>
                </a:ln>
              </a:rPr>
              <a:t>ze </a:t>
            </a:r>
            <a:r>
              <a:rPr lang="pl-PL" sz="3600" b="1" i="1" dirty="0">
                <a:ln>
                  <a:solidFill>
                    <a:srgbClr val="FF0000"/>
                  </a:solidFill>
                </a:ln>
              </a:rPr>
              <a:t>swojego konta </a:t>
            </a:r>
            <a:r>
              <a:rPr lang="pl-PL" sz="3600" b="1" i="1" dirty="0" smtClean="0">
                <a:ln>
                  <a:solidFill>
                    <a:srgbClr val="FF0000"/>
                  </a:solidFill>
                </a:ln>
              </a:rPr>
              <a:t>bankowego. </a:t>
            </a:r>
            <a:endParaRPr lang="pl-PL" sz="3600" b="1" i="1" dirty="0">
              <a:ln>
                <a:solidFill>
                  <a:srgbClr val="FF0000"/>
                </a:solidFill>
              </a:ln>
            </a:endParaRPr>
          </a:p>
        </p:txBody>
      </p:sp>
      <p:sp>
        <p:nvSpPr>
          <p:cNvPr id="5" name="Objaśnienie w chmurce 4"/>
          <p:cNvSpPr/>
          <p:nvPr/>
        </p:nvSpPr>
        <p:spPr>
          <a:xfrm>
            <a:off x="5653825" y="1151803"/>
            <a:ext cx="6259131" cy="4324600"/>
          </a:xfrm>
          <a:prstGeom prst="cloudCallout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b="1" i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Następną rzecz jaką daje nam </a:t>
            </a:r>
            <a:r>
              <a:rPr lang="pl-PL" sz="3200" b="1" i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I</a:t>
            </a:r>
            <a:r>
              <a:rPr lang="pl-PL" sz="3200" b="1" i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nternet</a:t>
            </a:r>
            <a:r>
              <a:rPr lang="pl-PL" sz="3200" b="1" i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 </a:t>
            </a:r>
            <a:r>
              <a:rPr lang="pl-PL" sz="3200" b="1" i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jest </a:t>
            </a:r>
            <a:endParaRPr lang="pl-PL" sz="3200" b="1" i="1" dirty="0" smtClean="0">
              <a:ln>
                <a:solidFill>
                  <a:srgbClr val="00B0F0"/>
                </a:solidFill>
              </a:ln>
              <a:solidFill>
                <a:schemeClr val="tx1"/>
              </a:solidFill>
            </a:endParaRPr>
          </a:p>
          <a:p>
            <a:pPr algn="ctr"/>
            <a:r>
              <a:rPr lang="pl-PL" sz="3200" b="1" i="1" dirty="0" smtClean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to </a:t>
            </a:r>
            <a:r>
              <a:rPr lang="pl-PL" sz="3200" b="1" i="1" dirty="0">
                <a:ln>
                  <a:solidFill>
                    <a:srgbClr val="00B0F0"/>
                  </a:solidFill>
                </a:ln>
                <a:solidFill>
                  <a:schemeClr val="tx1"/>
                </a:solidFill>
              </a:rPr>
              <a:t>oczywiście tak uwielbiana przez wielu graczy na świecie możliwość gry ze sobą.</a:t>
            </a:r>
          </a:p>
        </p:txBody>
      </p:sp>
      <p:pic>
        <p:nvPicPr>
          <p:cNvPr id="2054" name="Picture 6" descr="http://4.bp.blogspot.com/-zXPS_NEr2ww/VE-FsgbgEVI/AAAAAAAAJ7M/-kJqjwAj5u0/s1600/ludek.pn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4761" y="2355829"/>
            <a:ext cx="1763463" cy="139901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87717033"/>
      </p:ext>
    </p:extLst>
  </p:cSld>
  <p:clrMapOvr>
    <a:masterClrMapping/>
  </p:clrMapOvr>
  <mc:AlternateContent xmlns:mc="http://schemas.openxmlformats.org/markup-compatibility/2006">
    <mc:Choice xmlns:p15="http://schemas.microsoft.com/office/powerpoint/2012/main" Requires="p15">
      <p:transition xmlns:p14="http://schemas.microsoft.com/office/powerpoint/2010/main" spd="slow" p14:dur="3250">
        <p15:prstTrans prst="origami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6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8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822" tmFilter="0,0; 0.14,0.36; 0.43,0.73; 0.71,0.91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2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664" tmFilter="0.0,0.0; 0.25,0.07; 0.50,0.2; 0.75,0.467; 1.0,1.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3">
                                          <p:val>
                                            <p:fltVal val="0.5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664" tmFilter="0, 0; 0.125,0.2665; 0.25,0.4; 0.375,0.465; 0.5,0.5;  0.625,0.535; 0.75,0.6; 0.875,0.7335; 1,1">
                                          <p:stCondLst>
                                            <p:cond delay="66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9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332" tmFilter="0, 0; 0.125,0.2665; 0.25,0.4; 0.375,0.465; 0.5,0.5;  0.625,0.535; 0.75,0.6; 0.875,0.7335; 1,1">
                                          <p:stCondLst>
                                            <p:cond delay="132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27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164" tmFilter="0, 0; 0.125,0.2665; 0.25,0.4; 0.375,0.465; 0.5,0.5;  0.625,0.535; 0.75,0.6; 0.875,0.7335; 1,1">
                                          <p:stCondLst>
                                            <p:cond delay="165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-sin(pi*$)/81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Scale>
                                      <p:cBhvr>
                                        <p:cTn id="13" dur="26">
                                          <p:stCondLst>
                                            <p:cond delay="65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60000"/>
                                    </p:animScale>
                                    <p:animScale>
                                      <p:cBhvr>
                                        <p:cTn id="14" dur="166" decel="50000">
                                          <p:stCondLst>
                                            <p:cond delay="676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5" dur="26">
                                          <p:stCondLst>
                                            <p:cond delay="131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80000"/>
                                    </p:animScale>
                                    <p:animScale>
                                      <p:cBhvr>
                                        <p:cTn id="16" dur="166" decel="50000">
                                          <p:stCondLst>
                                            <p:cond delay="133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7" dur="26">
                                          <p:stCondLst>
                                            <p:cond delay="1642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0000"/>
                                    </p:animScale>
                                    <p:animScale>
                                      <p:cBhvr>
                                        <p:cTn id="18" dur="166" decel="50000">
                                          <p:stCondLst>
                                            <p:cond delay="166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  <p:animScale>
                                      <p:cBhvr>
                                        <p:cTn id="19" dur="26">
                                          <p:stCondLst>
                                            <p:cond delay="1808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95000"/>
                                    </p:animScale>
                                    <p:animScale>
                                      <p:cBhvr>
                                        <p:cTn id="20" dur="166" decel="50000">
                                          <p:stCondLst>
                                            <p:cond delay="1834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</p:cBhvr>
                                      <p:to x="100000" y="1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Obraz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1057" y="0"/>
            <a:ext cx="12193057" cy="6858594"/>
          </a:xfrm>
          <a:prstGeom prst="rect">
            <a:avLst/>
          </a:prstGeom>
        </p:spPr>
      </p:pic>
      <p:sp>
        <p:nvSpPr>
          <p:cNvPr id="5" name="Prostokąt zaokrąglony 4"/>
          <p:cNvSpPr/>
          <p:nvPr/>
        </p:nvSpPr>
        <p:spPr>
          <a:xfrm>
            <a:off x="1468191" y="2025540"/>
            <a:ext cx="9255618" cy="4606010"/>
          </a:xfrm>
          <a:prstGeom prst="roundRect">
            <a:avLst/>
          </a:prstGeom>
          <a:solidFill>
            <a:srgbClr val="0070C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rostokąt 3"/>
          <p:cNvSpPr/>
          <p:nvPr/>
        </p:nvSpPr>
        <p:spPr>
          <a:xfrm>
            <a:off x="1755820" y="2343386"/>
            <a:ext cx="8967989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1.</a:t>
            </a:r>
            <a:r>
              <a:rPr lang="pl-PL" sz="2800" b="1" dirty="0" smtClean="0"/>
              <a:t> </a:t>
            </a:r>
            <a:r>
              <a:rPr lang="pl-PL" sz="2800" b="1" dirty="0" smtClean="0">
                <a:solidFill>
                  <a:srgbClr val="FFC000"/>
                </a:solidFill>
              </a:rPr>
              <a:t>Nie </a:t>
            </a:r>
            <a:r>
              <a:rPr lang="pl-PL" sz="2800" b="1" dirty="0">
                <a:solidFill>
                  <a:srgbClr val="FFC000"/>
                </a:solidFill>
              </a:rPr>
              <a:t>udostępniaj swoich prywatnych danych </a:t>
            </a:r>
            <a:endParaRPr lang="pl-PL" sz="2800" b="1" dirty="0" smtClean="0">
              <a:solidFill>
                <a:srgbClr val="FFC000"/>
              </a:solidFill>
            </a:endParaRPr>
          </a:p>
          <a:p>
            <a:pPr algn="ctr"/>
            <a:r>
              <a:rPr lang="pl-PL" sz="2800" b="1" dirty="0" smtClean="0">
                <a:solidFill>
                  <a:srgbClr val="FFC000"/>
                </a:solidFill>
              </a:rPr>
              <a:t>nieznanym </a:t>
            </a:r>
            <a:r>
              <a:rPr lang="pl-PL" sz="2800" b="1" dirty="0">
                <a:solidFill>
                  <a:srgbClr val="FFC000"/>
                </a:solidFill>
              </a:rPr>
              <a:t>osobom</a:t>
            </a:r>
          </a:p>
          <a:p>
            <a:pPr algn="ctr"/>
            <a:r>
              <a:rPr lang="pl-P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2</a:t>
            </a:r>
            <a:r>
              <a:rPr lang="pl-PL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rgbClr val="FFC000"/>
                </a:solidFill>
              </a:rPr>
              <a:t>.</a:t>
            </a:r>
            <a:r>
              <a:rPr lang="pl-PL" sz="2800" b="1" dirty="0">
                <a:solidFill>
                  <a:srgbClr val="FFC000"/>
                </a:solidFill>
              </a:rPr>
              <a:t> Nigdy nie podawaj komuś swojego </a:t>
            </a:r>
            <a:r>
              <a:rPr lang="pl-PL" sz="2800" b="1" dirty="0" smtClean="0">
                <a:solidFill>
                  <a:srgbClr val="FFC000"/>
                </a:solidFill>
              </a:rPr>
              <a:t>hasła</a:t>
            </a:r>
          </a:p>
          <a:p>
            <a:pPr algn="ctr"/>
            <a:r>
              <a:rPr lang="pl-P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3</a:t>
            </a:r>
            <a:r>
              <a:rPr lang="pl-PL" sz="2800" b="1" dirty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. </a:t>
            </a:r>
            <a:r>
              <a:rPr lang="pl-PL" sz="2800" b="1" dirty="0">
                <a:solidFill>
                  <a:srgbClr val="FFC000"/>
                </a:solidFill>
              </a:rPr>
              <a:t>Używaj programów antywirusowych i antyspamowych.</a:t>
            </a:r>
          </a:p>
          <a:p>
            <a:pPr algn="ctr"/>
            <a:r>
              <a:rPr lang="pl-P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4.</a:t>
            </a:r>
            <a:r>
              <a:rPr lang="pl-PL" sz="2800" b="1" dirty="0" smtClean="0"/>
              <a:t> </a:t>
            </a:r>
            <a:r>
              <a:rPr lang="pl-PL" sz="2800" b="1" dirty="0">
                <a:solidFill>
                  <a:srgbClr val="FFC000"/>
                </a:solidFill>
              </a:rPr>
              <a:t>Nie wierz wszystkiemu co czytasz w sieci</a:t>
            </a:r>
          </a:p>
          <a:p>
            <a:pPr algn="ctr"/>
            <a:r>
              <a:rPr lang="pl-P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5. </a:t>
            </a:r>
            <a:r>
              <a:rPr lang="pl-PL" sz="2800" b="1" dirty="0">
                <a:solidFill>
                  <a:srgbClr val="FFC000"/>
                </a:solidFill>
              </a:rPr>
              <a:t>Nigdy nie umawiaj się na spotkanie z nieznajomą osobą</a:t>
            </a:r>
          </a:p>
          <a:p>
            <a:pPr algn="ctr"/>
            <a:r>
              <a:rPr lang="pl-P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6.</a:t>
            </a:r>
            <a:r>
              <a:rPr lang="pl-PL" sz="2800" b="1" dirty="0" smtClean="0"/>
              <a:t> </a:t>
            </a:r>
            <a:r>
              <a:rPr lang="pl-PL" sz="2800" b="1" dirty="0">
                <a:solidFill>
                  <a:srgbClr val="FFC000"/>
                </a:solidFill>
              </a:rPr>
              <a:t>Nigdy nie używaj </a:t>
            </a:r>
            <a:r>
              <a:rPr lang="pl-PL" sz="2800" b="1" dirty="0" err="1">
                <a:solidFill>
                  <a:srgbClr val="FFC000"/>
                </a:solidFill>
              </a:rPr>
              <a:t>webkamery</a:t>
            </a:r>
            <a:r>
              <a:rPr lang="pl-PL" sz="2800" b="1" dirty="0">
                <a:solidFill>
                  <a:srgbClr val="FFC000"/>
                </a:solidFill>
              </a:rPr>
              <a:t> podczas rozmowy z </a:t>
            </a:r>
            <a:r>
              <a:rPr lang="pl-PL" sz="2800" b="1" dirty="0" smtClean="0">
                <a:solidFill>
                  <a:srgbClr val="FFC000"/>
                </a:solidFill>
              </a:rPr>
              <a:t>osobą, </a:t>
            </a:r>
            <a:r>
              <a:rPr lang="pl-PL" sz="2800" b="1" dirty="0">
                <a:solidFill>
                  <a:srgbClr val="FFC000"/>
                </a:solidFill>
              </a:rPr>
              <a:t>której </a:t>
            </a:r>
            <a:r>
              <a:rPr lang="pl-PL" sz="2800" b="1" dirty="0" smtClean="0">
                <a:solidFill>
                  <a:srgbClr val="FFC000"/>
                </a:solidFill>
              </a:rPr>
              <a:t>nie </a:t>
            </a:r>
            <a:r>
              <a:rPr lang="pl-PL" sz="2800" b="1" dirty="0">
                <a:solidFill>
                  <a:srgbClr val="FFC000"/>
                </a:solidFill>
              </a:rPr>
              <a:t>znasz</a:t>
            </a:r>
          </a:p>
          <a:p>
            <a:pPr algn="ctr"/>
            <a:r>
              <a:rPr lang="pl-PL" sz="2800" b="1" dirty="0" smtClean="0">
                <a:ln w="22225">
                  <a:solidFill>
                    <a:schemeClr val="accent2"/>
                  </a:solidFill>
                  <a:prstDash val="solid"/>
                </a:ln>
                <a:solidFill>
                  <a:schemeClr val="accent2">
                    <a:lumMod val="40000"/>
                    <a:lumOff val="60000"/>
                  </a:schemeClr>
                </a:solidFill>
              </a:rPr>
              <a:t>7.</a:t>
            </a:r>
            <a:r>
              <a:rPr lang="pl-PL" sz="2800" b="1" dirty="0" smtClean="0"/>
              <a:t> </a:t>
            </a:r>
            <a:r>
              <a:rPr lang="pl-PL" sz="2800" b="1" dirty="0">
                <a:solidFill>
                  <a:srgbClr val="FFC000"/>
                </a:solidFill>
              </a:rPr>
              <a:t>Nie odpowiadaj na zaczepki w sieci</a:t>
            </a:r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528" y="349840"/>
            <a:ext cx="12192000" cy="1325563"/>
          </a:xfrm>
        </p:spPr>
        <p:txBody>
          <a:bodyPr>
            <a:noAutofit/>
            <a:scene3d>
              <a:camera prst="orthographicFront"/>
              <a:lightRig rig="threePt" dir="t"/>
            </a:scene3d>
            <a:sp3d extrusionH="57150">
              <a:bevelT w="38100" h="38100" prst="relaxedInset"/>
            </a:sp3d>
          </a:bodyPr>
          <a:lstStyle/>
          <a:p>
            <a:pPr algn="ctr"/>
            <a:r>
              <a:rPr lang="pl-PL" sz="60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Zasady bezpiecznego korzystania </a:t>
            </a:r>
            <a:br>
              <a:rPr lang="pl-PL" sz="60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</a:br>
            <a:r>
              <a:rPr lang="pl-PL" sz="60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z </a:t>
            </a:r>
            <a:r>
              <a:rPr lang="pl-PL" sz="6000" b="1" dirty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6000" b="1" dirty="0" smtClean="0">
                <a:ln>
                  <a:solidFill>
                    <a:srgbClr val="FF0000"/>
                  </a:solidFill>
                </a:ln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  <a:reflection blurRad="6350" stA="55000" endA="300" endPos="45500" dir="5400000" sy="-100000" algn="bl" rotWithShape="0"/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nternetu </a:t>
            </a:r>
            <a:endParaRPr lang="pl-PL" sz="6000" b="1" dirty="0">
              <a:ln>
                <a:solidFill>
                  <a:srgbClr val="FF0000"/>
                </a:solidFill>
              </a:ln>
              <a:effectLst>
                <a:outerShdw blurRad="38100" dist="38100" dir="2700000" algn="tl">
                  <a:srgbClr val="000000">
                    <a:alpha val="43137"/>
                  </a:srgbClr>
                </a:outerShdw>
                <a:reflection blurRad="6350" stA="55000" endA="300" endPos="45500" dir="5400000" sy="-100000" algn="bl" rotWithShape="0"/>
              </a:effectLst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098" name="Picture 2" descr="http://strefaucznia.edu.pl/media/images/wydarzenia/wykrzyknik.gif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192" y="2822082"/>
            <a:ext cx="1428750" cy="214312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759316" y="2822082"/>
            <a:ext cx="1432684" cy="214597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82558000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1400">
        <p14:doors dir="vert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6" presetClass="entr" presetSubtype="2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inVertic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9" name="Obraz 8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4" name="Schemat blokowy: proces alternatywny 3"/>
          <p:cNvSpPr/>
          <p:nvPr/>
        </p:nvSpPr>
        <p:spPr>
          <a:xfrm>
            <a:off x="1878169" y="1688909"/>
            <a:ext cx="7868992" cy="4692032"/>
          </a:xfrm>
          <a:prstGeom prst="flowChartAlternateProcess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2" name="Tytuł 1"/>
          <p:cNvSpPr>
            <a:spLocks noGrp="1"/>
          </p:cNvSpPr>
          <p:nvPr>
            <p:ph type="title"/>
          </p:nvPr>
        </p:nvSpPr>
        <p:spPr>
          <a:xfrm>
            <a:off x="773806" y="159062"/>
            <a:ext cx="10515600" cy="1325563"/>
          </a:xfrm>
        </p:spPr>
        <p:txBody>
          <a:bodyPr>
            <a:noAutofit/>
          </a:bodyPr>
          <a:lstStyle/>
          <a:p>
            <a:pPr algn="ctr"/>
            <a:r>
              <a:rPr lang="pl-PL" sz="6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W czym pomaga nam </a:t>
            </a:r>
            <a:r>
              <a:rPr lang="pl-PL" sz="6600" b="1" dirty="0">
                <a:ln>
                  <a:solidFill>
                    <a:srgbClr val="0070C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I</a:t>
            </a:r>
            <a:r>
              <a:rPr lang="pl-PL" sz="6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nternet</a:t>
            </a:r>
            <a:r>
              <a:rPr lang="pl-PL" sz="6600" b="1" dirty="0" smtClean="0">
                <a:ln>
                  <a:solidFill>
                    <a:srgbClr val="0070C0"/>
                  </a:solidFill>
                </a:ln>
                <a:effectLst>
                  <a:glow rad="228600">
                    <a:schemeClr val="accent1">
                      <a:satMod val="175000"/>
                      <a:alpha val="40000"/>
                    </a:schemeClr>
                  </a:glow>
                </a:effectLst>
              </a:rPr>
              <a:t>?</a:t>
            </a:r>
            <a:endParaRPr lang="pl-PL" sz="6600" b="1" dirty="0">
              <a:ln>
                <a:solidFill>
                  <a:srgbClr val="0070C0"/>
                </a:solidFill>
              </a:ln>
              <a:effectLst>
                <a:glow rad="228600">
                  <a:schemeClr val="accent1">
                    <a:satMod val="175000"/>
                    <a:alpha val="40000"/>
                  </a:schemeClr>
                </a:glow>
              </a:effectLst>
            </a:endParaRPr>
          </a:p>
        </p:txBody>
      </p:sp>
      <p:sp>
        <p:nvSpPr>
          <p:cNvPr id="3" name="Prostokąt 2"/>
          <p:cNvSpPr/>
          <p:nvPr/>
        </p:nvSpPr>
        <p:spPr>
          <a:xfrm>
            <a:off x="2474891" y="1772081"/>
            <a:ext cx="6630474" cy="452431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36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D</a:t>
            </a:r>
            <a:r>
              <a:rPr lang="pl-PL" sz="36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zięki </a:t>
            </a:r>
            <a:r>
              <a:rPr lang="pl-PL" sz="36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odpowiednim </a:t>
            </a:r>
            <a:r>
              <a:rPr lang="pl-PL" sz="36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programom </a:t>
            </a:r>
            <a:r>
              <a:rPr lang="pl-PL" sz="36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pomaga </a:t>
            </a:r>
            <a:r>
              <a:rPr lang="pl-PL" sz="36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w nauce (</a:t>
            </a:r>
            <a:r>
              <a:rPr lang="pl-PL" sz="36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np. </a:t>
            </a:r>
            <a:r>
              <a:rPr lang="pl-PL" sz="36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języków obcych</a:t>
            </a:r>
            <a:r>
              <a:rPr lang="pl-PL" sz="36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, prawidłowej </a:t>
            </a:r>
            <a:r>
              <a:rPr lang="pl-PL" sz="36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pisowni (sprawdzanie błędów </a:t>
            </a:r>
            <a:endParaRPr lang="pl-PL" sz="3600" b="1" dirty="0" smtClean="0">
              <a:ln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  <a:p>
            <a:pPr algn="ctr"/>
            <a:r>
              <a:rPr lang="pl-PL" sz="36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w </a:t>
            </a:r>
            <a:r>
              <a:rPr lang="pl-PL" sz="36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Wordzie</a:t>
            </a:r>
            <a:r>
              <a:rPr lang="pl-PL" sz="36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), albo </a:t>
            </a:r>
            <a:r>
              <a:rPr lang="pl-PL" sz="36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wykonywaniu złożonych uciążliwych obliczeń dla </a:t>
            </a:r>
            <a:r>
              <a:rPr lang="pl-PL" sz="36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ludzi, </a:t>
            </a:r>
            <a:r>
              <a:rPr lang="pl-PL" sz="36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które dla </a:t>
            </a:r>
            <a:r>
              <a:rPr lang="pl-PL" sz="36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maszyn</a:t>
            </a:r>
          </a:p>
          <a:p>
            <a:pPr algn="ctr"/>
            <a:r>
              <a:rPr lang="pl-PL" sz="36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nie </a:t>
            </a:r>
            <a:r>
              <a:rPr lang="pl-PL" sz="3600" b="1" dirty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są </a:t>
            </a:r>
            <a:r>
              <a:rPr lang="pl-PL" sz="3600" b="1" dirty="0" smtClean="0">
                <a:ln>
                  <a:solidFill>
                    <a:srgbClr val="C00000"/>
                  </a:solidFill>
                </a:ln>
                <a:solidFill>
                  <a:srgbClr val="FFC000"/>
                </a:solidFill>
              </a:rPr>
              <a:t>problemem.</a:t>
            </a:r>
            <a:endParaRPr lang="pl-PL" sz="3600" b="1" dirty="0">
              <a:ln>
                <a:solidFill>
                  <a:srgbClr val="C00000"/>
                </a:solidFill>
              </a:ln>
              <a:solidFill>
                <a:srgbClr val="FFC000"/>
              </a:solidFill>
            </a:endParaRPr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3613" y="2545470"/>
            <a:ext cx="2501052" cy="254518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8815590" y="2794581"/>
            <a:ext cx="3376410" cy="181927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71216831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4400">
        <p14:honeycomb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Obraz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-529" y="-297"/>
            <a:ext cx="12193057" cy="6858594"/>
          </a:xfrm>
          <a:prstGeom prst="rect">
            <a:avLst/>
          </a:prstGeom>
        </p:spPr>
      </p:pic>
      <p:sp>
        <p:nvSpPr>
          <p:cNvPr id="6" name="Chmurka 5"/>
          <p:cNvSpPr/>
          <p:nvPr/>
        </p:nvSpPr>
        <p:spPr>
          <a:xfrm>
            <a:off x="6554003" y="1210613"/>
            <a:ext cx="5600704" cy="4663151"/>
          </a:xfrm>
          <a:prstGeom prst="cloud">
            <a:avLst/>
          </a:prstGeom>
          <a:solidFill>
            <a:srgbClr val="C9098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4" name="Plakietka 3"/>
          <p:cNvSpPr/>
          <p:nvPr/>
        </p:nvSpPr>
        <p:spPr>
          <a:xfrm>
            <a:off x="149451" y="265667"/>
            <a:ext cx="6658378" cy="3447081"/>
          </a:xfrm>
          <a:prstGeom prst="plaque">
            <a:avLst/>
          </a:prstGeom>
          <a:solidFill>
            <a:schemeClr val="accent4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pl-PL"/>
          </a:p>
        </p:txBody>
      </p:sp>
      <p:sp>
        <p:nvSpPr>
          <p:cNvPr id="3" name="Prostokąt 2"/>
          <p:cNvSpPr/>
          <p:nvPr/>
        </p:nvSpPr>
        <p:spPr>
          <a:xfrm>
            <a:off x="253285" y="341761"/>
            <a:ext cx="6450710" cy="286232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pl-PL" sz="6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6000" b="1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6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6000" b="1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6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g</a:t>
            </a:r>
            <a:r>
              <a:rPr lang="pl-PL" sz="6000" b="1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6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6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6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6000" b="1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ż</a:t>
            </a:r>
            <a:r>
              <a:rPr lang="pl-PL" sz="6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l-PL" sz="6000" b="1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c</a:t>
            </a:r>
            <a:r>
              <a:rPr lang="pl-PL" sz="6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6000" b="1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u</a:t>
            </a:r>
            <a:r>
              <a:rPr lang="pl-PL" sz="6000" b="1" dirty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60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6000" b="1" dirty="0" smtClean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60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6000" b="1" dirty="0" smtClean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b</a:t>
            </a:r>
            <a:r>
              <a:rPr lang="pl-PL" sz="6000" b="1" dirty="0" smtClean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6000" b="1" dirty="0" smtClean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  <a:r>
              <a:rPr lang="pl-PL" sz="6000" b="1" dirty="0" smtClean="0"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 </a:t>
            </a:r>
            <a:r>
              <a:rPr lang="pl-PL" sz="6000" b="1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6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i</a:t>
            </a:r>
            <a:r>
              <a:rPr lang="pl-PL" sz="6000" b="1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6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6000" b="1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e</a:t>
            </a:r>
            <a:r>
              <a:rPr lang="pl-PL" sz="6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ł</a:t>
            </a:r>
            <a:r>
              <a:rPr lang="pl-PL" sz="6000" b="1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6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o</a:t>
            </a:r>
            <a:r>
              <a:rPr lang="pl-PL" sz="6000" b="1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s</a:t>
            </a:r>
            <a:r>
              <a:rPr lang="pl-PL" sz="6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p</a:t>
            </a:r>
            <a:r>
              <a:rPr lang="pl-PL" sz="6000" b="1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r</a:t>
            </a:r>
            <a:r>
              <a:rPr lang="pl-PL" sz="6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a</a:t>
            </a:r>
            <a:r>
              <a:rPr lang="pl-PL" sz="6000" b="1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w</a:t>
            </a:r>
            <a:r>
              <a:rPr lang="pl-PL" sz="6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n</a:t>
            </a:r>
            <a:r>
              <a:rPr lang="pl-PL" sz="6000" b="1" dirty="0">
                <a:solidFill>
                  <a:srgbClr val="00B0F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y</a:t>
            </a:r>
            <a:r>
              <a:rPr lang="pl-PL" sz="6000" b="1" dirty="0">
                <a:solidFill>
                  <a:srgbClr val="FF000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  <a:latin typeface="Times New Roman" panose="02020603050405020304" pitchFamily="18" charset="0"/>
                <a:cs typeface="Times New Roman" panose="02020603050405020304" pitchFamily="18" charset="0"/>
              </a:rPr>
              <a:t>m</a:t>
            </a:r>
          </a:p>
        </p:txBody>
      </p:sp>
      <p:sp>
        <p:nvSpPr>
          <p:cNvPr id="5" name="Prostokąt 4"/>
          <p:cNvSpPr/>
          <p:nvPr/>
        </p:nvSpPr>
        <p:spPr>
          <a:xfrm>
            <a:off x="6306355" y="1703887"/>
            <a:ext cx="6096000" cy="347787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pl-PL" sz="4400" b="1" dirty="0" smtClean="0"/>
              <a:t> </a:t>
            </a:r>
            <a:r>
              <a:rPr lang="pl-PL" sz="4400" b="1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Powstało </a:t>
            </a:r>
            <a:r>
              <a:rPr lang="pl-PL" sz="4400" b="1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wiele wspaniałych dzieł projektantów jakimi </a:t>
            </a:r>
            <a:endParaRPr lang="pl-PL" sz="4400" b="1" dirty="0" smtClean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  <a:p>
            <a:pPr algn="ctr"/>
            <a:r>
              <a:rPr lang="pl-PL" sz="4400" b="1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są </a:t>
            </a:r>
            <a:r>
              <a:rPr lang="pl-PL" sz="4400" b="1" dirty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współczesne </a:t>
            </a:r>
            <a:r>
              <a:rPr lang="pl-PL" sz="4400" b="1" dirty="0" smtClean="0">
                <a:ln>
                  <a:solidFill>
                    <a:srgbClr val="FFC000"/>
                  </a:solidFill>
                </a:ln>
                <a:solidFill>
                  <a:srgbClr val="002060"/>
                </a:solidFill>
                <a:effectLst>
                  <a:glow rad="228600">
                    <a:schemeClr val="accent2">
                      <a:satMod val="175000"/>
                      <a:alpha val="40000"/>
                    </a:schemeClr>
                  </a:glow>
                </a:effectLst>
              </a:rPr>
              <a:t>mega budowle.</a:t>
            </a:r>
            <a:endParaRPr lang="pl-PL" sz="4400" b="1" dirty="0">
              <a:ln>
                <a:solidFill>
                  <a:srgbClr val="FFC000"/>
                </a:solidFill>
              </a:ln>
              <a:solidFill>
                <a:srgbClr val="002060"/>
              </a:solidFill>
              <a:effectLst>
                <a:glow rad="228600">
                  <a:schemeClr val="accent2">
                    <a:satMod val="175000"/>
                    <a:alpha val="40000"/>
                  </a:schemeClr>
                </a:glow>
              </a:effectLst>
            </a:endParaRPr>
          </a:p>
        </p:txBody>
      </p:sp>
      <p:pic>
        <p:nvPicPr>
          <p:cNvPr id="7" name="Obraz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331440" y="3280177"/>
            <a:ext cx="4294399" cy="3469069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7184576" y="226080"/>
            <a:ext cx="2062455" cy="1546842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9354355" y="5056340"/>
            <a:ext cx="2533782" cy="16862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586477364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Requires="p14">
      <p:transition spd="slow" p14:dur="900">
        <p14:warp dir="in"/>
      </p:transition>
    </mc:Choice>
    <mc:Fallback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4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1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1)">
                                      <p:cBhvr>
                                        <p:cTn id="1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Motyw pakietu Office">
  <a:themeElements>
    <a:clrScheme name="Pakiet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Pakiet 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Pakiet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188</TotalTime>
  <Words>363</Words>
  <Application>Microsoft Office PowerPoint</Application>
  <PresentationFormat>Panoramiczny</PresentationFormat>
  <Paragraphs>55</Paragraphs>
  <Slides>9</Slides>
  <Notes>0</Notes>
  <HiddenSlides>0</HiddenSlides>
  <MMClips>0</MMClips>
  <ScaleCrop>false</ScaleCrop>
  <HeadingPairs>
    <vt:vector size="6" baseType="variant">
      <vt:variant>
        <vt:lpstr>Używane czcionki</vt:lpstr>
      </vt:variant>
      <vt:variant>
        <vt:i4>4</vt:i4>
      </vt:variant>
      <vt:variant>
        <vt:lpstr>Motyw</vt:lpstr>
      </vt:variant>
      <vt:variant>
        <vt:i4>1</vt:i4>
      </vt:variant>
      <vt:variant>
        <vt:lpstr>Tytuły slajdów</vt:lpstr>
      </vt:variant>
      <vt:variant>
        <vt:i4>9</vt:i4>
      </vt:variant>
    </vt:vector>
  </HeadingPairs>
  <TitlesOfParts>
    <vt:vector size="14" baseType="lpstr">
      <vt:lpstr>Arial</vt:lpstr>
      <vt:lpstr>Calibri</vt:lpstr>
      <vt:lpstr>Calibri Light</vt:lpstr>
      <vt:lpstr>Times New Roman</vt:lpstr>
      <vt:lpstr>Motyw pakietu Office</vt:lpstr>
      <vt:lpstr>Prezentacja programu PowerPoint</vt:lpstr>
      <vt:lpstr>Jak korzystać z komputera?</vt:lpstr>
      <vt:lpstr>Promowanie komputera</vt:lpstr>
      <vt:lpstr>Co to jest Internet?</vt:lpstr>
      <vt:lpstr>Promowanie Internetu </vt:lpstr>
      <vt:lpstr>Prezentacja programu PowerPoint</vt:lpstr>
      <vt:lpstr>Zasady bezpiecznego korzystania  z Internetu </vt:lpstr>
      <vt:lpstr>W czym pomaga nam Internet?</vt:lpstr>
      <vt:lpstr>Prezentacja programu PowerPoint</vt:lpstr>
    </vt:vector>
  </TitlesOfParts>
  <Company>Hewlett-Packard Company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Prezentacja programu PowerPoint</dc:title>
  <dc:creator>User 3</dc:creator>
  <cp:lastModifiedBy>User 3</cp:lastModifiedBy>
  <cp:revision>22</cp:revision>
  <dcterms:created xsi:type="dcterms:W3CDTF">2015-06-08T07:19:31Z</dcterms:created>
  <dcterms:modified xsi:type="dcterms:W3CDTF">2015-06-18T07:35:37Z</dcterms:modified>
</cp:coreProperties>
</file>