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1" r:id="rId7"/>
    <p:sldId id="260" r:id="rId8"/>
    <p:sldId id="262" r:id="rId9"/>
    <p:sldId id="263" r:id="rId1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0A77"/>
    <a:srgbClr val="0000FF"/>
    <a:srgbClr val="A2C6E7"/>
    <a:srgbClr val="F58FBD"/>
    <a:srgbClr val="FF33CC"/>
    <a:srgbClr val="FF6699"/>
    <a:srgbClr val="00FF00"/>
    <a:srgbClr val="C7AFCD"/>
    <a:srgbClr val="65FF65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7" d="100"/>
          <a:sy n="87" d="100"/>
        </p:scale>
        <p:origin x="16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EED5B-E8E5-4B68-9E14-DF47500648DF}" type="datetimeFigureOut">
              <a:rPr lang="pl-PL" smtClean="0"/>
              <a:t>2015-06-30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1352-7C61-44E7-8A47-34E75B34AE0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5821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EED5B-E8E5-4B68-9E14-DF47500648DF}" type="datetimeFigureOut">
              <a:rPr lang="pl-PL" smtClean="0"/>
              <a:t>2015-06-30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1352-7C61-44E7-8A47-34E75B34AE0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608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EED5B-E8E5-4B68-9E14-DF47500648DF}" type="datetimeFigureOut">
              <a:rPr lang="pl-PL" smtClean="0"/>
              <a:t>2015-06-30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1352-7C61-44E7-8A47-34E75B34AE0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85424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EED5B-E8E5-4B68-9E14-DF47500648DF}" type="datetimeFigureOut">
              <a:rPr lang="pl-PL" smtClean="0"/>
              <a:t>2015-06-30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1352-7C61-44E7-8A47-34E75B34AE0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41372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EED5B-E8E5-4B68-9E14-DF47500648DF}" type="datetimeFigureOut">
              <a:rPr lang="pl-PL" smtClean="0"/>
              <a:t>2015-06-30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1352-7C61-44E7-8A47-34E75B34AE0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66883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EED5B-E8E5-4B68-9E14-DF47500648DF}" type="datetimeFigureOut">
              <a:rPr lang="pl-PL" smtClean="0"/>
              <a:t>2015-06-30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1352-7C61-44E7-8A47-34E75B34AE0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2768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EED5B-E8E5-4B68-9E14-DF47500648DF}" type="datetimeFigureOut">
              <a:rPr lang="pl-PL" smtClean="0"/>
              <a:t>2015-06-30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1352-7C61-44E7-8A47-34E75B34AE0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4658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EED5B-E8E5-4B68-9E14-DF47500648DF}" type="datetimeFigureOut">
              <a:rPr lang="pl-PL" smtClean="0"/>
              <a:t>2015-06-30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1352-7C61-44E7-8A47-34E75B34AE0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37947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EED5B-E8E5-4B68-9E14-DF47500648DF}" type="datetimeFigureOut">
              <a:rPr lang="pl-PL" smtClean="0"/>
              <a:t>2015-06-30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1352-7C61-44E7-8A47-34E75B34AE0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35094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EED5B-E8E5-4B68-9E14-DF47500648DF}" type="datetimeFigureOut">
              <a:rPr lang="pl-PL" smtClean="0"/>
              <a:t>2015-06-30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1352-7C61-44E7-8A47-34E75B34AE0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80651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EED5B-E8E5-4B68-9E14-DF47500648DF}" type="datetimeFigureOut">
              <a:rPr lang="pl-PL" smtClean="0"/>
              <a:t>2015-06-30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1352-7C61-44E7-8A47-34E75B34AE0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7402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EED5B-E8E5-4B68-9E14-DF47500648DF}" type="datetimeFigureOut">
              <a:rPr lang="pl-PL" smtClean="0"/>
              <a:t>2015-06-30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71352-7C61-44E7-8A47-34E75B34AE0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72129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gif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1000">
              <a:srgbClr val="00FFFF"/>
            </a:gs>
            <a:gs pos="99000">
              <a:srgbClr val="66FF66"/>
            </a:gs>
            <a:gs pos="58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 rot="21058274">
            <a:off x="730624" y="279635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pl-PL" sz="11500" b="1" spc="600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lang="pl-PL" sz="11500" b="1" spc="6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pl-PL" sz="11500" b="1" spc="600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pl-PL" sz="11500" b="1" spc="6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pl-PL" sz="11500" b="1" spc="600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  <a:r>
              <a:rPr lang="pl-PL" sz="11500" b="1" spc="6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pl-PL" sz="11500" b="1" spc="600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pl-PL" sz="11500" b="1" spc="6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 </a:t>
            </a:r>
            <a:br>
              <a:rPr lang="pl-PL" sz="11500" b="1" spc="6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11500" b="1" spc="600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pl-PL" sz="11500" b="1" spc="6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pl-PL" sz="11500" b="1" spc="6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11500" b="1" spc="6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pl-PL" sz="11500" b="1" spc="600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pl-PL" sz="11500" b="1" spc="6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pl-PL" sz="11500" b="1" spc="600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pl-PL" sz="11500" b="1" spc="6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pl-PL" sz="11500" b="1" spc="600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pl-PL" sz="11500" b="1" spc="6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pl-PL" sz="11500" b="1" spc="600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endParaRPr lang="pl-PL" sz="11500" b="1" spc="600" dirty="0">
              <a:solidFill>
                <a:srgbClr val="FFFF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690383">
            <a:off x="475169" y="363403"/>
            <a:ext cx="1793727" cy="1626312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7226" y="5023821"/>
            <a:ext cx="2361194" cy="151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710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1000">
              <a:srgbClr val="B1F7F9"/>
            </a:gs>
            <a:gs pos="72000">
              <a:srgbClr val="C1FFC1"/>
            </a:gs>
            <a:gs pos="53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aśnienie w chmurce 6"/>
          <p:cNvSpPr/>
          <p:nvPr/>
        </p:nvSpPr>
        <p:spPr>
          <a:xfrm>
            <a:off x="441978" y="1970388"/>
            <a:ext cx="6586783" cy="3921151"/>
          </a:xfrm>
          <a:prstGeom prst="cloudCallout">
            <a:avLst>
              <a:gd name="adj1" fmla="val 79329"/>
              <a:gd name="adj2" fmla="val 210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dirty="0" smtClean="0">
                <a:solidFill>
                  <a:schemeClr val="bg1"/>
                </a:solidFill>
              </a:rPr>
              <a:t>Komputer służy </a:t>
            </a:r>
          </a:p>
          <a:p>
            <a:pPr algn="ctr"/>
            <a:r>
              <a:rPr lang="pl-PL" sz="3200" dirty="0" smtClean="0">
                <a:solidFill>
                  <a:schemeClr val="bg1"/>
                </a:solidFill>
              </a:rPr>
              <a:t>do użytku codziennego. Można na nim </a:t>
            </a:r>
            <a:r>
              <a:rPr lang="pl-PL" sz="3200" dirty="0" smtClean="0">
                <a:solidFill>
                  <a:schemeClr val="bg1"/>
                </a:solidFill>
              </a:rPr>
              <a:t>grać, pracować</a:t>
            </a:r>
            <a:r>
              <a:rPr lang="pl-PL" sz="3200" dirty="0" smtClean="0">
                <a:solidFill>
                  <a:schemeClr val="bg1"/>
                </a:solidFill>
              </a:rPr>
              <a:t>. </a:t>
            </a:r>
          </a:p>
          <a:p>
            <a:pPr algn="ctr"/>
            <a:r>
              <a:rPr lang="pl-PL" sz="3200" dirty="0" smtClean="0">
                <a:solidFill>
                  <a:schemeClr val="bg1"/>
                </a:solidFill>
              </a:rPr>
              <a:t>Jest to wynalazek elektroniczny. </a:t>
            </a:r>
            <a:endParaRPr lang="pl-PL" sz="3200" dirty="0">
              <a:solidFill>
                <a:schemeClr val="bg1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41978" y="494218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pl-PL" sz="6600" b="1" i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 CZEGO SŁUŻY KOMPUTER ? </a:t>
            </a:r>
            <a:endParaRPr lang="pl-PL" sz="6600" b="1" i="1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http://agosto.de/schreiben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1270" y="3692953"/>
            <a:ext cx="2930059" cy="2683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pu.i.wp.pl/bloog/48974296/51308082/m5_Rm_orig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800095">
            <a:off x="9996807" y="562254"/>
            <a:ext cx="1277126" cy="1327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87607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tx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175372">
            <a:off x="516368" y="2865762"/>
            <a:ext cx="2985248" cy="2877671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50467" y="576518"/>
            <a:ext cx="4239409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pl-PL" sz="7200" b="1" dirty="0" smtClean="0">
                <a:solidFill>
                  <a:srgbClr val="66FF66"/>
                </a:solidFill>
                <a:effectLst>
                  <a:glow rad="101600">
                    <a:srgbClr val="FF33CC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 TO JEST INTERNET ?</a:t>
            </a:r>
            <a:endParaRPr lang="pl-PL" sz="7200" b="1" dirty="0">
              <a:solidFill>
                <a:srgbClr val="66FF66"/>
              </a:solidFill>
              <a:effectLst>
                <a:glow rad="101600">
                  <a:srgbClr val="FF33CC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5769683" y="1367958"/>
            <a:ext cx="6096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sz="2400" b="1" dirty="0">
                <a:solidFill>
                  <a:srgbClr val="FF0000"/>
                </a:solidFill>
              </a:rPr>
              <a:t>Internet </a:t>
            </a:r>
            <a:r>
              <a:rPr lang="pl-PL" sz="2400" b="1" dirty="0" smtClean="0">
                <a:solidFill>
                  <a:srgbClr val="FF0000"/>
                </a:solidFill>
              </a:rPr>
              <a:t>to ogólnoświatowa </a:t>
            </a:r>
          </a:p>
          <a:p>
            <a:pPr algn="ctr"/>
            <a:r>
              <a:rPr lang="pl-PL" sz="2400" b="1" dirty="0" smtClean="0">
                <a:solidFill>
                  <a:srgbClr val="FF0000"/>
                </a:solidFill>
              </a:rPr>
              <a:t>sieć </a:t>
            </a:r>
            <a:r>
              <a:rPr lang="pl-PL" sz="2400" b="1" dirty="0">
                <a:solidFill>
                  <a:srgbClr val="FF0000"/>
                </a:solidFill>
              </a:rPr>
              <a:t>komputerowa, określana również </a:t>
            </a:r>
            <a:endParaRPr lang="pl-PL" sz="2400" b="1" dirty="0" smtClean="0">
              <a:solidFill>
                <a:srgbClr val="FF0000"/>
              </a:solidFill>
            </a:endParaRPr>
          </a:p>
          <a:p>
            <a:pPr algn="ctr"/>
            <a:r>
              <a:rPr lang="pl-PL" sz="2400" b="1" dirty="0" smtClean="0">
                <a:solidFill>
                  <a:srgbClr val="FF0000"/>
                </a:solidFill>
              </a:rPr>
              <a:t>jako sieć sieci. </a:t>
            </a:r>
          </a:p>
          <a:p>
            <a:pPr algn="ctr"/>
            <a:r>
              <a:rPr lang="pl-PL" sz="2400" b="1" dirty="0" smtClean="0">
                <a:solidFill>
                  <a:srgbClr val="FF0000"/>
                </a:solidFill>
              </a:rPr>
              <a:t>W </a:t>
            </a:r>
            <a:r>
              <a:rPr lang="pl-PL" sz="2400" b="1" dirty="0">
                <a:solidFill>
                  <a:srgbClr val="FF0000"/>
                </a:solidFill>
              </a:rPr>
              <a:t>znaczeniu informatycznym Internet </a:t>
            </a:r>
            <a:r>
              <a:rPr lang="pl-PL" sz="2400" b="1" dirty="0" smtClean="0">
                <a:solidFill>
                  <a:srgbClr val="FF0000"/>
                </a:solidFill>
              </a:rPr>
              <a:t>  </a:t>
            </a:r>
          </a:p>
          <a:p>
            <a:pPr algn="ctr"/>
            <a:r>
              <a:rPr lang="pl-PL" sz="2400" b="1" dirty="0" smtClean="0">
                <a:solidFill>
                  <a:srgbClr val="FF0000"/>
                </a:solidFill>
              </a:rPr>
              <a:t>to </a:t>
            </a:r>
            <a:r>
              <a:rPr lang="pl-PL" sz="2400" b="1" dirty="0">
                <a:solidFill>
                  <a:srgbClr val="FF0000"/>
                </a:solidFill>
              </a:rPr>
              <a:t>przestrzeń adresów IP przydzielonych hostom </a:t>
            </a:r>
            <a:r>
              <a:rPr lang="pl-PL" sz="2400" b="1" dirty="0" smtClean="0">
                <a:solidFill>
                  <a:srgbClr val="FF0000"/>
                </a:solidFill>
              </a:rPr>
              <a:t>i </a:t>
            </a:r>
            <a:r>
              <a:rPr lang="pl-PL" sz="2400" b="1" dirty="0">
                <a:solidFill>
                  <a:srgbClr val="FF0000"/>
                </a:solidFill>
              </a:rPr>
              <a:t>serwerom połączonym za pomocą urządzeń sieciowych, takich jak karty sieciowe, modemy </a:t>
            </a:r>
            <a:r>
              <a:rPr lang="pl-PL" sz="2400" b="1" dirty="0" smtClean="0">
                <a:solidFill>
                  <a:srgbClr val="FF0000"/>
                </a:solidFill>
              </a:rPr>
              <a:t>i </a:t>
            </a:r>
            <a:r>
              <a:rPr lang="pl-PL" sz="2400" b="1" dirty="0">
                <a:solidFill>
                  <a:srgbClr val="FF0000"/>
                </a:solidFill>
              </a:rPr>
              <a:t>koncentratory, komunikujących się za pomocą protokołu internetowego </a:t>
            </a:r>
            <a:endParaRPr lang="pl-PL" sz="2400" b="1" dirty="0" smtClean="0">
              <a:solidFill>
                <a:srgbClr val="FF0000"/>
              </a:solidFill>
            </a:endParaRPr>
          </a:p>
          <a:p>
            <a:pPr algn="ctr"/>
            <a:r>
              <a:rPr lang="pl-PL" sz="2400" b="1" dirty="0" smtClean="0">
                <a:solidFill>
                  <a:srgbClr val="FF0000"/>
                </a:solidFill>
              </a:rPr>
              <a:t>z </a:t>
            </a:r>
            <a:r>
              <a:rPr lang="pl-PL" sz="2400" b="1" dirty="0">
                <a:solidFill>
                  <a:srgbClr val="FF0000"/>
                </a:solidFill>
              </a:rPr>
              <a:t>wykorzystaniem infrastruktury telekomunikacyjnej.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6134" y="2074434"/>
            <a:ext cx="3073549" cy="3841936"/>
          </a:xfrm>
          <a:prstGeom prst="rect">
            <a:avLst/>
          </a:prstGeom>
        </p:spPr>
      </p:pic>
      <p:pic>
        <p:nvPicPr>
          <p:cNvPr id="4098" name="Picture 2" descr="http://liubavyshka.ru/_ph/35/2/289875922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74427">
            <a:off x="4716818" y="4803805"/>
            <a:ext cx="1524000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3939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C7AFCD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426348">
            <a:off x="962090" y="4002980"/>
            <a:ext cx="1905000" cy="2381250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93694">
            <a:off x="2766993" y="3781375"/>
            <a:ext cx="1935697" cy="2593958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211759"/>
            <a:ext cx="10515600" cy="1325563"/>
          </a:xfrm>
        </p:spPr>
        <p:txBody>
          <a:bodyPr>
            <a:normAutofit/>
          </a:bodyPr>
          <a:lstStyle/>
          <a:p>
            <a:r>
              <a:rPr lang="pl-PL" sz="5400" b="1" dirty="0" smtClean="0">
                <a:solidFill>
                  <a:srgbClr val="FF0000"/>
                </a:solidFill>
                <a:effectLst>
                  <a:glow rad="101600">
                    <a:srgbClr val="00B0F0">
                      <a:alpha val="60000"/>
                    </a:srgbClr>
                  </a:glow>
                </a:effectLst>
              </a:rPr>
              <a:t>DO CZEGO SŁUŻY INTERNET?</a:t>
            </a:r>
            <a:endParaRPr lang="pl-PL" sz="5400" b="1" dirty="0">
              <a:solidFill>
                <a:srgbClr val="FF0000"/>
              </a:solidFill>
              <a:effectLst>
                <a:glow rad="101600">
                  <a:srgbClr val="00B0F0">
                    <a:alpha val="60000"/>
                  </a:srgbClr>
                </a:glow>
              </a:effectLst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112701">
            <a:off x="7942422" y="1487565"/>
            <a:ext cx="2618310" cy="2653534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390861" y="1537322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sz="3200" dirty="0">
                <a:solidFill>
                  <a:srgbClr val="00B0F0"/>
                </a:solidFill>
              </a:rPr>
              <a:t>Internet służy do wyszukiwania potrzebnych informacji, </a:t>
            </a:r>
            <a:endParaRPr lang="pl-PL" sz="3200" dirty="0" smtClean="0">
              <a:solidFill>
                <a:srgbClr val="00B0F0"/>
              </a:solidFill>
            </a:endParaRPr>
          </a:p>
          <a:p>
            <a:pPr algn="ctr"/>
            <a:r>
              <a:rPr lang="pl-PL" sz="3200" dirty="0" smtClean="0">
                <a:solidFill>
                  <a:srgbClr val="00B0F0"/>
                </a:solidFill>
              </a:rPr>
              <a:t>czytania </a:t>
            </a:r>
            <a:r>
              <a:rPr lang="pl-PL" sz="3200" dirty="0">
                <a:solidFill>
                  <a:srgbClr val="00B0F0"/>
                </a:solidFill>
              </a:rPr>
              <a:t>wydarzeń z całego świata, </a:t>
            </a:r>
            <a:endParaRPr lang="pl-PL" sz="3200" dirty="0" smtClean="0">
              <a:solidFill>
                <a:srgbClr val="00B0F0"/>
              </a:solidFill>
            </a:endParaRPr>
          </a:p>
          <a:p>
            <a:pPr algn="ctr"/>
            <a:r>
              <a:rPr lang="pl-PL" sz="3200" dirty="0" smtClean="0">
                <a:solidFill>
                  <a:srgbClr val="00B0F0"/>
                </a:solidFill>
              </a:rPr>
              <a:t>a </a:t>
            </a:r>
            <a:r>
              <a:rPr lang="pl-PL" sz="3200" dirty="0">
                <a:solidFill>
                  <a:srgbClr val="00B0F0"/>
                </a:solidFill>
              </a:rPr>
              <a:t>także do </a:t>
            </a:r>
            <a:r>
              <a:rPr lang="pl-PL" sz="3200" dirty="0" smtClean="0">
                <a:solidFill>
                  <a:srgbClr val="00B0F0"/>
                </a:solidFill>
              </a:rPr>
              <a:t>rozrywki.</a:t>
            </a:r>
            <a:endParaRPr lang="pl-PL" sz="3200" dirty="0">
              <a:solidFill>
                <a:srgbClr val="00B0F0"/>
              </a:solidFill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5558117" y="4278208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sz="3200" dirty="0"/>
              <a:t> </a:t>
            </a:r>
            <a:r>
              <a:rPr lang="pl-PL" sz="3200" dirty="0" smtClean="0">
                <a:solidFill>
                  <a:srgbClr val="00B0F0"/>
                </a:solidFill>
              </a:rPr>
              <a:t>Służy też do porozumiewania </a:t>
            </a:r>
            <a:r>
              <a:rPr lang="pl-PL" sz="3200" dirty="0">
                <a:solidFill>
                  <a:srgbClr val="00B0F0"/>
                </a:solidFill>
              </a:rPr>
              <a:t>się na </a:t>
            </a:r>
            <a:r>
              <a:rPr lang="pl-PL" sz="3200" dirty="0" smtClean="0">
                <a:solidFill>
                  <a:srgbClr val="00B0F0"/>
                </a:solidFill>
              </a:rPr>
              <a:t>odległość </a:t>
            </a:r>
            <a:r>
              <a:rPr lang="pl-PL" sz="3200" dirty="0">
                <a:solidFill>
                  <a:srgbClr val="00B0F0"/>
                </a:solidFill>
              </a:rPr>
              <a:t>z innymi </a:t>
            </a:r>
            <a:r>
              <a:rPr lang="pl-PL" sz="3200" dirty="0" smtClean="0">
                <a:solidFill>
                  <a:srgbClr val="00B0F0"/>
                </a:solidFill>
              </a:rPr>
              <a:t>ludźmi </a:t>
            </a:r>
          </a:p>
          <a:p>
            <a:pPr algn="ctr"/>
            <a:r>
              <a:rPr lang="pl-PL" sz="3200" dirty="0" smtClean="0">
                <a:solidFill>
                  <a:srgbClr val="00B0F0"/>
                </a:solidFill>
              </a:rPr>
              <a:t>z całego </a:t>
            </a:r>
            <a:r>
              <a:rPr lang="pl-PL" sz="3200" dirty="0">
                <a:solidFill>
                  <a:srgbClr val="00B0F0"/>
                </a:solidFill>
              </a:rPr>
              <a:t>świata oraz </a:t>
            </a:r>
            <a:endParaRPr lang="pl-PL" sz="3200" dirty="0" smtClean="0">
              <a:solidFill>
                <a:srgbClr val="00B0F0"/>
              </a:solidFill>
            </a:endParaRPr>
          </a:p>
          <a:p>
            <a:pPr algn="ctr"/>
            <a:r>
              <a:rPr lang="pl-PL" sz="3200" dirty="0" smtClean="0">
                <a:solidFill>
                  <a:srgbClr val="00B0F0"/>
                </a:solidFill>
              </a:rPr>
              <a:t>do szybkiego przesyłania </a:t>
            </a:r>
            <a:r>
              <a:rPr lang="pl-PL" sz="3200" dirty="0">
                <a:solidFill>
                  <a:srgbClr val="00B0F0"/>
                </a:solidFill>
              </a:rPr>
              <a:t>informacji.</a:t>
            </a:r>
          </a:p>
        </p:txBody>
      </p:sp>
      <p:pic>
        <p:nvPicPr>
          <p:cNvPr id="5122" name="Picture 2" descr="http://4.bp.blogspot.com/_lddFFu6s4yQ/SYY5uE7jD1I/AAAAAAAAN5c/OxJHLFmPbBE/s400/motyl10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89841">
            <a:off x="10006604" y="310897"/>
            <a:ext cx="1412460" cy="1420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4628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1000">
              <a:schemeClr val="accent2">
                <a:lumMod val="60000"/>
                <a:lumOff val="40000"/>
              </a:schemeClr>
            </a:gs>
            <a:gs pos="50000">
              <a:schemeClr val="bg1"/>
            </a:gs>
            <a:gs pos="77000">
              <a:schemeClr val="accent4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0070C0"/>
                </a:solidFill>
              </a:rPr>
              <a:t>WADY I ZALETY KORZYSTANIA Z INTERNETU</a:t>
            </a:r>
            <a:endParaRPr lang="pl-PL" b="1" dirty="0">
              <a:solidFill>
                <a:srgbClr val="0070C0"/>
              </a:solidFill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265011" y="2317119"/>
            <a:ext cx="457917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000" b="1" dirty="0">
                <a:solidFill>
                  <a:srgbClr val="FF0000"/>
                </a:solidFill>
                <a:latin typeface="Showcard Gothic" panose="04020904020102020604" pitchFamily="82" charset="0"/>
                <a:cs typeface="Times New Roman" panose="02020603050405020304" pitchFamily="18" charset="0"/>
              </a:rPr>
              <a:t>W</a:t>
            </a:r>
            <a:r>
              <a:rPr lang="pl-PL" sz="4000" b="1" dirty="0" smtClean="0">
                <a:solidFill>
                  <a:srgbClr val="FF0000"/>
                </a:solidFill>
                <a:latin typeface="Showcard Gothic" panose="04020904020102020604" pitchFamily="82" charset="0"/>
                <a:cs typeface="Times New Roman" panose="02020603050405020304" pitchFamily="18" charset="0"/>
              </a:rPr>
              <a:t>ady </a:t>
            </a:r>
            <a:endParaRPr lang="pl-PL" sz="4000" b="1" dirty="0">
              <a:solidFill>
                <a:srgbClr val="FF0000"/>
              </a:solidFill>
              <a:latin typeface="Showcard Gothic" panose="04020904020102020604" pitchFamily="82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pl-PL" sz="24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  </a:t>
            </a:r>
            <a:r>
              <a:rPr lang="pl-PL" sz="2400" b="1" dirty="0" smtClean="0">
                <a:solidFill>
                  <a:srgbClr val="FF0000"/>
                </a:solidFill>
              </a:rPr>
              <a:t>można </a:t>
            </a:r>
            <a:r>
              <a:rPr lang="pl-PL" sz="2400" b="1" dirty="0" smtClean="0">
                <a:solidFill>
                  <a:srgbClr val="FF0000"/>
                </a:solidFill>
              </a:rPr>
              <a:t>zawirusować </a:t>
            </a:r>
            <a:r>
              <a:rPr lang="pl-PL" sz="2400" b="1" dirty="0">
                <a:solidFill>
                  <a:srgbClr val="FF0000"/>
                </a:solidFill>
              </a:rPr>
              <a:t>komputer</a:t>
            </a:r>
          </a:p>
          <a:p>
            <a:pPr algn="ctr">
              <a:lnSpc>
                <a:spcPct val="150000"/>
              </a:lnSpc>
            </a:pPr>
            <a:r>
              <a:rPr lang="pl-PL" sz="24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  </a:t>
            </a:r>
            <a:r>
              <a:rPr lang="pl-PL" sz="2400" b="1" dirty="0" smtClean="0">
                <a:solidFill>
                  <a:srgbClr val="FF0000"/>
                </a:solidFill>
              </a:rPr>
              <a:t>można </a:t>
            </a:r>
            <a:r>
              <a:rPr lang="pl-PL" sz="2400" b="1" dirty="0" smtClean="0">
                <a:solidFill>
                  <a:srgbClr val="FF0000"/>
                </a:solidFill>
              </a:rPr>
              <a:t>stać się ofiarą pedofilów </a:t>
            </a:r>
            <a:endParaRPr lang="pl-PL" sz="3200" b="1" dirty="0">
              <a:solidFill>
                <a:srgbClr val="FF0000"/>
              </a:solidFill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5543774" y="2317119"/>
            <a:ext cx="6190129" cy="43747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4400" b="1" dirty="0">
                <a:solidFill>
                  <a:srgbClr val="FF0000"/>
                </a:solidFill>
                <a:latin typeface="Showcard Gothic" panose="04020904020102020604" pitchFamily="82" charset="0"/>
              </a:rPr>
              <a:t>zalety</a:t>
            </a:r>
          </a:p>
          <a:p>
            <a:pPr>
              <a:lnSpc>
                <a:spcPct val="150000"/>
              </a:lnSpc>
            </a:pPr>
            <a:r>
              <a:rPr lang="pl-PL" sz="2400" b="1" dirty="0" smtClean="0">
                <a:solidFill>
                  <a:srgbClr val="FF0000"/>
                </a:solidFill>
              </a:rPr>
              <a:t>-  łatwa </a:t>
            </a:r>
            <a:r>
              <a:rPr lang="pl-PL" sz="2400" b="1" dirty="0">
                <a:solidFill>
                  <a:srgbClr val="FF0000"/>
                </a:solidFill>
              </a:rPr>
              <a:t>i szybka komunikacja z </a:t>
            </a:r>
            <a:r>
              <a:rPr lang="pl-PL" sz="2400" b="1" dirty="0" smtClean="0">
                <a:solidFill>
                  <a:srgbClr val="FF0000"/>
                </a:solidFill>
              </a:rPr>
              <a:t>ludźmi</a:t>
            </a:r>
            <a:endParaRPr lang="pl-PL" sz="24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pl-PL" sz="2400" b="1" dirty="0" smtClean="0">
                <a:solidFill>
                  <a:srgbClr val="FF0000"/>
                </a:solidFill>
              </a:rPr>
              <a:t>-  dostęp </a:t>
            </a:r>
            <a:r>
              <a:rPr lang="pl-PL" sz="2400" b="1" dirty="0">
                <a:solidFill>
                  <a:srgbClr val="FF0000"/>
                </a:solidFill>
              </a:rPr>
              <a:t>do wielu informacji</a:t>
            </a:r>
          </a:p>
          <a:p>
            <a:pPr>
              <a:lnSpc>
                <a:spcPct val="150000"/>
              </a:lnSpc>
            </a:pPr>
            <a:r>
              <a:rPr lang="pl-PL" sz="2400" b="1" dirty="0" smtClean="0">
                <a:solidFill>
                  <a:srgbClr val="FF0000"/>
                </a:solidFill>
              </a:rPr>
              <a:t>-  nowe </a:t>
            </a:r>
            <a:r>
              <a:rPr lang="pl-PL" sz="2400" b="1" dirty="0" smtClean="0">
                <a:solidFill>
                  <a:srgbClr val="FF0000"/>
                </a:solidFill>
              </a:rPr>
              <a:t>znajomości</a:t>
            </a:r>
            <a:endParaRPr lang="pl-PL" sz="24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pl-PL" sz="2400" b="1" dirty="0" smtClean="0">
                <a:solidFill>
                  <a:srgbClr val="FF0000"/>
                </a:solidFill>
              </a:rPr>
              <a:t>-  można </a:t>
            </a:r>
            <a:r>
              <a:rPr lang="pl-PL" sz="2400" b="1" dirty="0" smtClean="0">
                <a:solidFill>
                  <a:srgbClr val="FF0000"/>
                </a:solidFill>
              </a:rPr>
              <a:t>robić </a:t>
            </a:r>
            <a:r>
              <a:rPr lang="pl-PL" sz="2400" b="1" dirty="0">
                <a:solidFill>
                  <a:srgbClr val="FF0000"/>
                </a:solidFill>
              </a:rPr>
              <a:t>zakupy bez wychodzenia z domu</a:t>
            </a:r>
          </a:p>
          <a:p>
            <a:pPr>
              <a:lnSpc>
                <a:spcPct val="150000"/>
              </a:lnSpc>
            </a:pPr>
            <a:r>
              <a:rPr lang="pl-PL" sz="2400" b="1" dirty="0" smtClean="0">
                <a:solidFill>
                  <a:srgbClr val="FF0000"/>
                </a:solidFill>
              </a:rPr>
              <a:t>-</a:t>
            </a:r>
            <a:r>
              <a:rPr lang="pl-PL" sz="2400" b="1" dirty="0">
                <a:solidFill>
                  <a:srgbClr val="FF0000"/>
                </a:solidFill>
              </a:rPr>
              <a:t> </a:t>
            </a:r>
            <a:r>
              <a:rPr lang="pl-PL" sz="2400" b="1" dirty="0" smtClean="0">
                <a:solidFill>
                  <a:srgbClr val="FF0000"/>
                </a:solidFill>
              </a:rPr>
              <a:t> </a:t>
            </a:r>
            <a:r>
              <a:rPr lang="pl-PL" sz="2400" b="1" dirty="0" smtClean="0">
                <a:solidFill>
                  <a:srgbClr val="FF0000"/>
                </a:solidFill>
              </a:rPr>
              <a:t>słuchać </a:t>
            </a:r>
            <a:r>
              <a:rPr lang="pl-PL" sz="2400" b="1" dirty="0">
                <a:solidFill>
                  <a:srgbClr val="FF0000"/>
                </a:solidFill>
              </a:rPr>
              <a:t>muzyki </a:t>
            </a:r>
            <a:endParaRPr lang="pl-PL" sz="24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pl-PL" sz="2400" b="1" dirty="0" smtClean="0">
                <a:solidFill>
                  <a:srgbClr val="FF0000"/>
                </a:solidFill>
              </a:rPr>
              <a:t>-  nieograniczony </a:t>
            </a:r>
            <a:r>
              <a:rPr lang="pl-PL" sz="2400" b="1" dirty="0" smtClean="0">
                <a:solidFill>
                  <a:srgbClr val="FF0000"/>
                </a:solidFill>
              </a:rPr>
              <a:t>dostęp </a:t>
            </a:r>
            <a:r>
              <a:rPr lang="pl-PL" sz="2400" b="1" dirty="0">
                <a:solidFill>
                  <a:srgbClr val="FF0000"/>
                </a:solidFill>
              </a:rPr>
              <a:t>do </a:t>
            </a:r>
            <a:r>
              <a:rPr lang="pl-PL" sz="2400" b="1" dirty="0" smtClean="0">
                <a:solidFill>
                  <a:srgbClr val="FF0000"/>
                </a:solidFill>
              </a:rPr>
              <a:t>zasobów </a:t>
            </a:r>
            <a:r>
              <a:rPr lang="pl-PL" sz="2400" b="1" dirty="0">
                <a:solidFill>
                  <a:srgbClr val="FF0000"/>
                </a:solidFill>
              </a:rPr>
              <a:t>sieci</a:t>
            </a:r>
          </a:p>
        </p:txBody>
      </p:sp>
      <p:pic>
        <p:nvPicPr>
          <p:cNvPr id="8194" name="Picture 2" descr="http://www.beautyweb.nl/media/object_avatar/butterfly_purp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2693">
            <a:off x="2189582" y="4387017"/>
            <a:ext cx="1927534" cy="1927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://3.bp.blogspot.com/-fVCFPv-SmCU/UI1urYCQRDI/AAAAAAAAC6k/iQVcYO1xitU/s1600/kompute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1015" y="1352264"/>
            <a:ext cx="1742888" cy="2165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3655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olidDmnd">
          <a:fgClr>
            <a:srgbClr val="00FFFF"/>
          </a:fgClr>
          <a:bgClr>
            <a:srgbClr val="65FF65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0315" y="225276"/>
            <a:ext cx="11608400" cy="1325563"/>
          </a:xfrm>
        </p:spPr>
        <p:txBody>
          <a:bodyPr>
            <a:noAutofit/>
          </a:bodyPr>
          <a:lstStyle/>
          <a:p>
            <a:pPr algn="ctr"/>
            <a:r>
              <a:rPr lang="pl-PL" sz="5400" b="1" dirty="0" smtClean="0">
                <a:solidFill>
                  <a:srgbClr val="FF0000"/>
                </a:solidFill>
              </a:rPr>
              <a:t>INTERNET – ZASADY BEZPIESZEŃSTWA</a:t>
            </a:r>
            <a:endParaRPr lang="pl-PL" sz="5400" b="1" dirty="0">
              <a:solidFill>
                <a:srgbClr val="FF0000"/>
              </a:solidFill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300315" y="1768951"/>
            <a:ext cx="49924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600" dirty="0" smtClean="0"/>
              <a:t>Pobieraj </a:t>
            </a:r>
            <a:r>
              <a:rPr lang="pl-PL" sz="3600" dirty="0"/>
              <a:t>pliki tylko </a:t>
            </a:r>
            <a:endParaRPr lang="pl-PL" sz="3600" dirty="0" smtClean="0"/>
          </a:p>
          <a:p>
            <a:pPr algn="ctr"/>
            <a:r>
              <a:rPr lang="pl-PL" sz="3600" dirty="0" smtClean="0"/>
              <a:t>od zaufanych wydawców.</a:t>
            </a:r>
            <a:endParaRPr lang="pl-PL" sz="3600" dirty="0"/>
          </a:p>
        </p:txBody>
      </p:sp>
      <p:sp>
        <p:nvSpPr>
          <p:cNvPr id="4" name="Prostokąt 3"/>
          <p:cNvSpPr/>
          <p:nvPr/>
        </p:nvSpPr>
        <p:spPr>
          <a:xfrm>
            <a:off x="6455512" y="4958111"/>
            <a:ext cx="48086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600" dirty="0" smtClean="0"/>
              <a:t>Nie </a:t>
            </a:r>
            <a:r>
              <a:rPr lang="pl-PL" sz="3600" dirty="0"/>
              <a:t>wchodź </a:t>
            </a:r>
            <a:endParaRPr lang="pl-PL" sz="3600" dirty="0" smtClean="0"/>
          </a:p>
          <a:p>
            <a:pPr algn="ctr"/>
            <a:r>
              <a:rPr lang="pl-PL" sz="3600" dirty="0" smtClean="0"/>
              <a:t>na </a:t>
            </a:r>
            <a:r>
              <a:rPr lang="pl-PL" sz="3600" dirty="0"/>
              <a:t>nieznane </a:t>
            </a:r>
            <a:endParaRPr lang="pl-PL" sz="3600" dirty="0" smtClean="0"/>
          </a:p>
          <a:p>
            <a:pPr algn="ctr"/>
            <a:r>
              <a:rPr lang="pl-PL" sz="3600" dirty="0" smtClean="0"/>
              <a:t>strony internetowe.</a:t>
            </a:r>
            <a:endParaRPr lang="pl-PL" sz="3600" dirty="0"/>
          </a:p>
        </p:txBody>
      </p:sp>
      <p:sp>
        <p:nvSpPr>
          <p:cNvPr id="5" name="Prostokąt 4"/>
          <p:cNvSpPr/>
          <p:nvPr/>
        </p:nvSpPr>
        <p:spPr>
          <a:xfrm>
            <a:off x="445045" y="5231321"/>
            <a:ext cx="47235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600" dirty="0" smtClean="0"/>
              <a:t>Nie </a:t>
            </a:r>
            <a:r>
              <a:rPr lang="pl-PL" sz="3600" dirty="0"/>
              <a:t>otwieraj linków </a:t>
            </a:r>
            <a:endParaRPr lang="pl-PL" sz="3600" dirty="0" smtClean="0"/>
          </a:p>
          <a:p>
            <a:pPr algn="ctr"/>
            <a:r>
              <a:rPr lang="pl-PL" sz="3600" dirty="0" smtClean="0"/>
              <a:t>od </a:t>
            </a:r>
            <a:r>
              <a:rPr lang="pl-PL" sz="3600" dirty="0"/>
              <a:t>nieznanych </a:t>
            </a:r>
            <a:r>
              <a:rPr lang="pl-PL" sz="3600" dirty="0" smtClean="0"/>
              <a:t>ludzi.</a:t>
            </a:r>
            <a:endParaRPr lang="pl-PL" sz="3600" dirty="0"/>
          </a:p>
        </p:txBody>
      </p:sp>
      <p:sp>
        <p:nvSpPr>
          <p:cNvPr id="6" name="Prostokąt 5"/>
          <p:cNvSpPr/>
          <p:nvPr/>
        </p:nvSpPr>
        <p:spPr>
          <a:xfrm>
            <a:off x="5738706" y="1550839"/>
            <a:ext cx="5987129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dirty="0" smtClean="0"/>
              <a:t>Nie </a:t>
            </a:r>
            <a:r>
              <a:rPr lang="pl-PL" sz="2800" dirty="0"/>
              <a:t>przyjmuj </a:t>
            </a:r>
            <a:r>
              <a:rPr lang="pl-PL" sz="2800" dirty="0" smtClean="0"/>
              <a:t>darmowych dodatków</a:t>
            </a:r>
            <a:r>
              <a:rPr lang="pl-PL" sz="2800" dirty="0"/>
              <a:t>, prezentów itd., </a:t>
            </a:r>
            <a:endParaRPr lang="pl-PL" sz="2800" dirty="0" smtClean="0"/>
          </a:p>
          <a:p>
            <a:pPr algn="ctr"/>
            <a:r>
              <a:rPr lang="pl-PL" sz="2800" dirty="0" smtClean="0"/>
              <a:t>które </a:t>
            </a:r>
            <a:r>
              <a:rPr lang="pl-PL" sz="2800" dirty="0"/>
              <a:t>w oryginalnym źródle są </a:t>
            </a:r>
            <a:r>
              <a:rPr lang="pl-PL" sz="2800" dirty="0" smtClean="0"/>
              <a:t>płatne</a:t>
            </a:r>
          </a:p>
          <a:p>
            <a:pPr algn="ctr"/>
            <a:r>
              <a:rPr lang="pl-PL" sz="2000" dirty="0" smtClean="0"/>
              <a:t>(podstęp</a:t>
            </a:r>
            <a:r>
              <a:rPr lang="pl-PL" sz="2000" dirty="0"/>
              <a:t>, aby zainfekować </a:t>
            </a:r>
            <a:r>
              <a:rPr lang="pl-PL" sz="2000" dirty="0" smtClean="0"/>
              <a:t>komputer </a:t>
            </a:r>
            <a:r>
              <a:rPr lang="pl-PL" sz="2000" dirty="0" smtClean="0"/>
              <a:t>wirusem</a:t>
            </a:r>
            <a:r>
              <a:rPr lang="pl-PL" sz="2000" dirty="0"/>
              <a:t>)</a:t>
            </a:r>
          </a:p>
        </p:txBody>
      </p:sp>
      <p:pic>
        <p:nvPicPr>
          <p:cNvPr id="2050" name="Picture 2" descr="http://www.gify.net/data/media/404/walentynki-ruchomy-obrazek-003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3174">
            <a:off x="989486" y="3252221"/>
            <a:ext cx="1393455" cy="1556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sp-gosciminwielki.strefa.pl/wykrzykni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6802" y="3776584"/>
            <a:ext cx="1815198" cy="1815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ilyadom.russ.ru/image/vosklik2s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4310" y="3536884"/>
            <a:ext cx="956082" cy="2294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picturesanimations.com/b/butterfly/bfly35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18075">
            <a:off x="7372335" y="3414063"/>
            <a:ext cx="1587147" cy="133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ekladata.com/AZRCxR-4iUJBabrj4-7n5dhAhxQ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1690">
            <a:off x="2553687" y="3289347"/>
            <a:ext cx="1486438" cy="1417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14230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Horz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chemat blokowy: taśma dziurkowana 6"/>
          <p:cNvSpPr/>
          <p:nvPr/>
        </p:nvSpPr>
        <p:spPr>
          <a:xfrm>
            <a:off x="5624462" y="1776555"/>
            <a:ext cx="5266941" cy="3128931"/>
          </a:xfrm>
          <a:prstGeom prst="flowChartPunchedTap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Schemat blokowy: proces alternatywny 4"/>
          <p:cNvSpPr/>
          <p:nvPr/>
        </p:nvSpPr>
        <p:spPr>
          <a:xfrm>
            <a:off x="396965" y="3325248"/>
            <a:ext cx="4927002" cy="3130475"/>
          </a:xfrm>
          <a:prstGeom prst="flowChartAlternateProcess">
            <a:avLst/>
          </a:prstGeom>
          <a:solidFill>
            <a:srgbClr val="38F8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rostokąt 2"/>
          <p:cNvSpPr/>
          <p:nvPr/>
        </p:nvSpPr>
        <p:spPr>
          <a:xfrm>
            <a:off x="532508" y="3255732"/>
            <a:ext cx="4655915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sz="1000" b="1" dirty="0" smtClean="0"/>
          </a:p>
          <a:p>
            <a:pPr algn="ctr"/>
            <a:r>
              <a:rPr lang="pl-PL" sz="2800" b="1" dirty="0" smtClean="0"/>
              <a:t>Gdy </a:t>
            </a:r>
            <a:r>
              <a:rPr lang="pl-PL" sz="2800" b="1" dirty="0" smtClean="0"/>
              <a:t>dziecko „serfuje </a:t>
            </a:r>
          </a:p>
          <a:p>
            <a:pPr algn="ctr"/>
            <a:r>
              <a:rPr lang="pl-PL" sz="2800" b="1" dirty="0" smtClean="0"/>
              <a:t>po internecie” dowiaduje się </a:t>
            </a:r>
          </a:p>
          <a:p>
            <a:pPr algn="ctr"/>
            <a:r>
              <a:rPr lang="pl-PL" sz="2800" b="1" dirty="0" smtClean="0"/>
              <a:t>różnych potrzebnych </a:t>
            </a:r>
          </a:p>
          <a:p>
            <a:pPr algn="ctr"/>
            <a:r>
              <a:rPr lang="pl-PL" sz="2800" b="1" dirty="0" smtClean="0"/>
              <a:t>mu informacji. </a:t>
            </a:r>
          </a:p>
          <a:p>
            <a:pPr algn="ctr"/>
            <a:r>
              <a:rPr lang="pl-PL" sz="2800" b="1" dirty="0" smtClean="0"/>
              <a:t>Internet pomaga mu również </a:t>
            </a:r>
          </a:p>
          <a:p>
            <a:pPr algn="ctr"/>
            <a:r>
              <a:rPr lang="pl-PL" sz="2800" b="1" dirty="0" smtClean="0"/>
              <a:t>w odrabianiu pracy domowej. </a:t>
            </a:r>
          </a:p>
          <a:p>
            <a:pPr algn="ctr"/>
            <a:r>
              <a:rPr lang="pl-PL" sz="2800" b="1" dirty="0" smtClean="0"/>
              <a:t>KORZYSTAJ MĄDRZE!</a:t>
            </a:r>
            <a:endParaRPr lang="pl-PL" sz="2800" b="1" dirty="0"/>
          </a:p>
        </p:txBody>
      </p:sp>
      <p:sp>
        <p:nvSpPr>
          <p:cNvPr id="4" name="Prostokąt 3"/>
          <p:cNvSpPr/>
          <p:nvPr/>
        </p:nvSpPr>
        <p:spPr>
          <a:xfrm>
            <a:off x="5819432" y="2371524"/>
            <a:ext cx="453614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/>
              <a:t>Dziecko odrabiające lekcje podczas nieobecności rodziców, może zajrzeć do internetu, </a:t>
            </a:r>
            <a:endParaRPr lang="pl-PL" sz="2400" b="1" dirty="0" smtClean="0"/>
          </a:p>
          <a:p>
            <a:pPr algn="ctr"/>
            <a:r>
              <a:rPr lang="pl-PL" sz="2400" b="1" dirty="0" smtClean="0"/>
              <a:t>gdy </a:t>
            </a:r>
            <a:r>
              <a:rPr lang="pl-PL" sz="2400" b="1" dirty="0"/>
              <a:t>nie rozumie zadania. </a:t>
            </a:r>
            <a:endParaRPr lang="pl-PL" sz="2400" b="1" dirty="0" smtClean="0"/>
          </a:p>
          <a:p>
            <a:pPr algn="ctr"/>
            <a:r>
              <a:rPr lang="pl-PL" sz="2400" b="1" dirty="0" smtClean="0"/>
              <a:t>W </a:t>
            </a:r>
            <a:r>
              <a:rPr lang="pl-PL" sz="2400" b="1" dirty="0"/>
              <a:t>ten sposób uczy się.</a:t>
            </a:r>
          </a:p>
        </p:txBody>
      </p:sp>
      <p:pic>
        <p:nvPicPr>
          <p:cNvPr id="1026" name="Picture 2" descr="http://4.bp.blogspot.com/-7_xNoB3OZrg/TtSds8BdfFI/AAAAAAAAA3c/A3MHguuI25Y/s1600/girl-laptop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65" y="677732"/>
            <a:ext cx="2911907" cy="2911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ytuł 8"/>
          <p:cNvSpPr>
            <a:spLocks noGrp="1"/>
          </p:cNvSpPr>
          <p:nvPr>
            <p:ph type="title"/>
          </p:nvPr>
        </p:nvSpPr>
        <p:spPr>
          <a:xfrm>
            <a:off x="2139876" y="32683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pl-PL" sz="4800" b="1" i="1" dirty="0" smtClean="0">
                <a:ln>
                  <a:solidFill>
                    <a:srgbClr val="FF0000"/>
                  </a:solidFill>
                </a:ln>
                <a:solidFill>
                  <a:srgbClr val="FF33CC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JAK INTERNET POMAGA DZIECKU </a:t>
            </a:r>
            <a:br>
              <a:rPr lang="pl-PL" sz="4800" b="1" i="1" dirty="0" smtClean="0">
                <a:ln>
                  <a:solidFill>
                    <a:srgbClr val="FF0000"/>
                  </a:solidFill>
                </a:ln>
                <a:solidFill>
                  <a:srgbClr val="FF33CC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</a:br>
            <a:r>
              <a:rPr lang="pl-PL" sz="4800" b="1" i="1" dirty="0" smtClean="0">
                <a:ln>
                  <a:solidFill>
                    <a:srgbClr val="FF0000"/>
                  </a:solidFill>
                </a:ln>
                <a:solidFill>
                  <a:srgbClr val="FF33CC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W NAUCE?</a:t>
            </a:r>
            <a:endParaRPr lang="pl-PL" sz="4800" b="1" i="1" dirty="0">
              <a:ln>
                <a:solidFill>
                  <a:srgbClr val="FF0000"/>
                </a:solidFill>
              </a:ln>
              <a:solidFill>
                <a:srgbClr val="FF33CC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032" name="Picture 8" descr="http://idata.over-blog.com/2/92/71/24/activites-2012/HappyComputerWeb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1340">
            <a:off x="8782083" y="4098946"/>
            <a:ext cx="3293546" cy="2803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images.hellokids.com/_uploads/_tiny_galerie/20090311/butterflie-source_epg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93769">
            <a:off x="6163681" y="5002573"/>
            <a:ext cx="1294272" cy="1294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0094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4000">
              <a:srgbClr val="92D050"/>
            </a:gs>
            <a:gs pos="49000">
              <a:schemeClr val="bg1"/>
            </a:gs>
            <a:gs pos="20000">
              <a:schemeClr val="accent1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lipsa 10"/>
          <p:cNvSpPr/>
          <p:nvPr/>
        </p:nvSpPr>
        <p:spPr>
          <a:xfrm>
            <a:off x="7017147" y="2974544"/>
            <a:ext cx="2431228" cy="1592119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Elipsa 5"/>
          <p:cNvSpPr/>
          <p:nvPr/>
        </p:nvSpPr>
        <p:spPr>
          <a:xfrm rot="1018843">
            <a:off x="854684" y="1406144"/>
            <a:ext cx="2097128" cy="1495313"/>
          </a:xfrm>
          <a:prstGeom prst="ellipse">
            <a:avLst/>
          </a:prstGeom>
          <a:solidFill>
            <a:srgbClr val="C7AFC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rostokąt 2"/>
          <p:cNvSpPr/>
          <p:nvPr/>
        </p:nvSpPr>
        <p:spPr>
          <a:xfrm rot="815218">
            <a:off x="986798" y="1451587"/>
            <a:ext cx="160227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6600" dirty="0" smtClean="0">
                <a:solidFill>
                  <a:srgbClr val="FF0000"/>
                </a:solidFill>
              </a:rPr>
              <a:t>GRY</a:t>
            </a:r>
            <a:r>
              <a:rPr lang="pl-PL" sz="6600" dirty="0" smtClean="0"/>
              <a:t> </a:t>
            </a:r>
            <a:endParaRPr lang="pl-PL" sz="6600" dirty="0"/>
          </a:p>
        </p:txBody>
      </p:sp>
      <p:sp>
        <p:nvSpPr>
          <p:cNvPr id="4" name="Prostokąt 3"/>
          <p:cNvSpPr/>
          <p:nvPr/>
        </p:nvSpPr>
        <p:spPr>
          <a:xfrm rot="20755913">
            <a:off x="624518" y="4448705"/>
            <a:ext cx="449554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000" b="1" i="1" dirty="0" smtClean="0">
                <a:solidFill>
                  <a:srgbClr val="FA0A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PORTALE SPOŁECZNOŚCIOWE</a:t>
            </a:r>
            <a:endParaRPr lang="pl-PL" sz="4000" b="1" i="1" dirty="0">
              <a:solidFill>
                <a:srgbClr val="FA0A7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7181154" y="3447437"/>
            <a:ext cx="20347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600" b="1" dirty="0" smtClean="0">
                <a:solidFill>
                  <a:srgbClr val="FF0000"/>
                </a:solidFill>
              </a:rPr>
              <a:t>YOUTUBE</a:t>
            </a:r>
            <a:endParaRPr lang="pl-PL" sz="3600" b="1" dirty="0">
              <a:solidFill>
                <a:srgbClr val="FF0000"/>
              </a:solidFill>
            </a:endParaRPr>
          </a:p>
        </p:txBody>
      </p:sp>
      <p:sp>
        <p:nvSpPr>
          <p:cNvPr id="5" name="Prostokąt 4"/>
          <p:cNvSpPr/>
          <p:nvPr/>
        </p:nvSpPr>
        <p:spPr>
          <a:xfrm rot="437742">
            <a:off x="4957435" y="5563886"/>
            <a:ext cx="31117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FACEBOOK</a:t>
            </a:r>
            <a:endParaRPr lang="pl-PL" sz="4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Prostokąt 6"/>
          <p:cNvSpPr/>
          <p:nvPr/>
        </p:nvSpPr>
        <p:spPr>
          <a:xfrm rot="21002643">
            <a:off x="6144280" y="737973"/>
            <a:ext cx="28128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600" b="1" dirty="0" smtClean="0">
                <a:solidFill>
                  <a:srgbClr val="FA0A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NASZA KLASA</a:t>
            </a:r>
            <a:endParaRPr lang="pl-PL" sz="3600" b="1" dirty="0">
              <a:solidFill>
                <a:srgbClr val="FA0A7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>
          <a:xfrm rot="20662844">
            <a:off x="752139" y="2311763"/>
            <a:ext cx="10515600" cy="1325563"/>
          </a:xfrm>
        </p:spPr>
        <p:txBody>
          <a:bodyPr>
            <a:noAutofit/>
          </a:bodyPr>
          <a:lstStyle/>
          <a:p>
            <a:r>
              <a:rPr lang="pl-PL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lgerian" panose="04020705040A02060702" pitchFamily="82" charset="0"/>
              </a:rPr>
              <a:t>ROZRYWKA INTERNETOWA</a:t>
            </a:r>
            <a:endParaRPr lang="pl-PL" sz="6000" dirty="0">
              <a:solidFill>
                <a:schemeClr val="tx1">
                  <a:lumMod val="95000"/>
                  <a:lumOff val="5000"/>
                </a:schemeClr>
              </a:solidFill>
              <a:latin typeface="Algerian" panose="04020705040A02060702" pitchFamily="82" charset="0"/>
            </a:endParaRPr>
          </a:p>
        </p:txBody>
      </p:sp>
      <p:pic>
        <p:nvPicPr>
          <p:cNvPr id="1028" name="Picture 4" descr="http://www.grzegomonia.com/gify/postacie/buzki/4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6663">
            <a:off x="9119710" y="4048269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pu.i.wp.pl/k,ODQwNjkzOTQsNTExOTQwOTQ=,f,009_aO_orig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4433">
            <a:off x="2844386" y="193384"/>
            <a:ext cx="2529069" cy="187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59216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">
              <a:schemeClr val="accent1">
                <a:lumMod val="60000"/>
                <a:lumOff val="40000"/>
              </a:schemeClr>
            </a:gs>
            <a:gs pos="74000">
              <a:srgbClr val="F58FBD"/>
            </a:gs>
            <a:gs pos="50000">
              <a:srgbClr val="A2C6E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924723" y="2766665"/>
            <a:ext cx="7671099" cy="1325563"/>
          </a:xfrm>
        </p:spPr>
        <p:txBody>
          <a:bodyPr>
            <a:noAutofit/>
          </a:bodyPr>
          <a:lstStyle/>
          <a:p>
            <a:pPr algn="ctr"/>
            <a:r>
              <a:rPr lang="pl-PL" sz="9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PREZENTACJĘ WYKONAŁA: </a:t>
            </a:r>
            <a:r>
              <a:rPr lang="pl-PL" sz="9600" b="1" i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PATRYCJA DAMPC</a:t>
            </a:r>
            <a:endParaRPr lang="pl-PL" sz="9600" b="1" i="1" u="sng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  <p:pic>
        <p:nvPicPr>
          <p:cNvPr id="3084" name="Picture 12" descr="http://pu.i.wp.pl/k,NjM4NjM1OTgsNTAzODkxMTA=,f,czerw_roza_12_N1_orig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48151">
            <a:off x="182851" y="909556"/>
            <a:ext cx="2197304" cy="2148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pgr1.co.uk/pictures/rose1L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4908" y="2622813"/>
            <a:ext cx="2362089" cy="3400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536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286</Words>
  <Application>Microsoft Office PowerPoint</Application>
  <PresentationFormat>Panoramiczny</PresentationFormat>
  <Paragraphs>60</Paragraphs>
  <Slides>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7" baseType="lpstr">
      <vt:lpstr>Algerian</vt:lpstr>
      <vt:lpstr>Arial</vt:lpstr>
      <vt:lpstr>Calibri</vt:lpstr>
      <vt:lpstr>Calibri Light</vt:lpstr>
      <vt:lpstr>Showcard Gothic</vt:lpstr>
      <vt:lpstr>Times New Roman</vt:lpstr>
      <vt:lpstr>Wingdings</vt:lpstr>
      <vt:lpstr>Motyw pakietu Office</vt:lpstr>
      <vt:lpstr>KOMPUTER  I  INTERNET</vt:lpstr>
      <vt:lpstr>DO CZEGO SŁUŻY KOMPUTER ? </vt:lpstr>
      <vt:lpstr>CO TO JEST INTERNET ?</vt:lpstr>
      <vt:lpstr>DO CZEGO SŁUŻY INTERNET?</vt:lpstr>
      <vt:lpstr>WADY I ZALETY KORZYSTANIA Z INTERNETU</vt:lpstr>
      <vt:lpstr>INTERNET – ZASADY BEZPIESZEŃSTWA</vt:lpstr>
      <vt:lpstr>JAK INTERNET POMAGA DZIECKU  W NAUCE?</vt:lpstr>
      <vt:lpstr>ROZRYWKA INTERNETOWA</vt:lpstr>
      <vt:lpstr>PREZENTACJĘ WYKONAŁA: PATRYCJA DAMPC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KOMPUTER  I  INTERNET</dc:title>
  <dc:creator>USER 1</dc:creator>
  <cp:lastModifiedBy>USER 1</cp:lastModifiedBy>
  <cp:revision>26</cp:revision>
  <dcterms:created xsi:type="dcterms:W3CDTF">2015-06-08T07:18:07Z</dcterms:created>
  <dcterms:modified xsi:type="dcterms:W3CDTF">2015-06-30T11:28:45Z</dcterms:modified>
</cp:coreProperties>
</file>